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693400" cy="7562850"/>
  <p:notesSz cx="10693400" cy="75628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13" y="71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KTF-Roadbrush"/>
                <a:cs typeface="KTF-Roadbrush"/>
              </a:defRPr>
            </a:lvl1pPr>
          </a:lstStyle>
          <a:p>
            <a:pPr algn="ctr">
              <a:lnSpc>
                <a:spcPts val="1050"/>
              </a:lnSpc>
            </a:pPr>
            <a:r>
              <a:rPr dirty="0"/>
              <a:t>IF</a:t>
            </a:r>
            <a:r>
              <a:rPr spc="-15" dirty="0"/>
              <a:t> </a:t>
            </a:r>
            <a:r>
              <a:rPr dirty="0"/>
              <a:t>YOU</a:t>
            </a:r>
            <a:r>
              <a:rPr spc="-10" dirty="0"/>
              <a:t> </a:t>
            </a:r>
            <a:r>
              <a:rPr dirty="0"/>
              <a:t>NEED</a:t>
            </a:r>
            <a:r>
              <a:rPr spc="-10" dirty="0"/>
              <a:t> </a:t>
            </a:r>
            <a:r>
              <a:rPr dirty="0"/>
              <a:t>ANY</a:t>
            </a:r>
            <a:r>
              <a:rPr spc="-15" dirty="0"/>
              <a:t> </a:t>
            </a:r>
            <a:r>
              <a:rPr dirty="0"/>
              <a:t>INFORMATION</a:t>
            </a:r>
            <a:r>
              <a:rPr spc="-10" dirty="0"/>
              <a:t> </a:t>
            </a:r>
            <a:r>
              <a:rPr dirty="0"/>
              <a:t>ON</a:t>
            </a:r>
            <a:r>
              <a:rPr spc="-10" dirty="0"/>
              <a:t> </a:t>
            </a:r>
            <a:r>
              <a:rPr dirty="0"/>
              <a:t>ALLERGENS,</a:t>
            </a:r>
            <a:r>
              <a:rPr spc="-10" dirty="0"/>
              <a:t> </a:t>
            </a:r>
            <a:r>
              <a:rPr dirty="0"/>
              <a:t>OR</a:t>
            </a:r>
            <a:r>
              <a:rPr spc="-15" dirty="0"/>
              <a:t> </a:t>
            </a:r>
            <a:r>
              <a:rPr dirty="0"/>
              <a:t>HAVE</a:t>
            </a:r>
            <a:r>
              <a:rPr spc="-10" dirty="0"/>
              <a:t> </a:t>
            </a:r>
            <a:r>
              <a:rPr dirty="0"/>
              <a:t>SPECIAL</a:t>
            </a:r>
            <a:r>
              <a:rPr spc="-10" dirty="0"/>
              <a:t> </a:t>
            </a:r>
            <a:r>
              <a:rPr dirty="0"/>
              <a:t>DIETARY</a:t>
            </a:r>
            <a:r>
              <a:rPr spc="-10" dirty="0"/>
              <a:t> REQUIREMENTS,</a:t>
            </a:r>
          </a:p>
          <a:p>
            <a:pPr algn="ctr">
              <a:lnSpc>
                <a:spcPct val="100000"/>
              </a:lnSpc>
            </a:pPr>
            <a:r>
              <a:rPr dirty="0"/>
              <a:t>PLEASE</a:t>
            </a:r>
            <a:r>
              <a:rPr spc="-15" dirty="0"/>
              <a:t> </a:t>
            </a:r>
            <a:r>
              <a:rPr dirty="0"/>
              <a:t>NOTIFY</a:t>
            </a:r>
            <a:r>
              <a:rPr spc="-15" dirty="0"/>
              <a:t> </a:t>
            </a:r>
            <a:r>
              <a:rPr dirty="0"/>
              <a:t>YOUR</a:t>
            </a:r>
            <a:r>
              <a:rPr spc="-15" dirty="0"/>
              <a:t> </a:t>
            </a:r>
            <a:r>
              <a:rPr dirty="0"/>
              <a:t>SCHOOL</a:t>
            </a:r>
            <a:r>
              <a:rPr spc="-10" dirty="0"/>
              <a:t> ACCORDINGLY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KTF-Roadbrush"/>
                <a:cs typeface="KTF-Roadbrush"/>
              </a:defRPr>
            </a:lvl1pPr>
          </a:lstStyle>
          <a:p>
            <a:pPr algn="ctr">
              <a:lnSpc>
                <a:spcPts val="1050"/>
              </a:lnSpc>
            </a:pPr>
            <a:r>
              <a:rPr dirty="0"/>
              <a:t>MENU</a:t>
            </a:r>
            <a:r>
              <a:rPr spc="-10" dirty="0"/>
              <a:t> </a:t>
            </a:r>
            <a:r>
              <a:rPr dirty="0"/>
              <a:t>SUBJECT</a:t>
            </a:r>
            <a:r>
              <a:rPr spc="-10" dirty="0"/>
              <a:t> </a:t>
            </a:r>
            <a:r>
              <a:rPr dirty="0"/>
              <a:t>TO</a:t>
            </a:r>
            <a:r>
              <a:rPr spc="-10" dirty="0"/>
              <a:t> PRODUCT</a:t>
            </a:r>
          </a:p>
          <a:p>
            <a:pPr algn="ctr">
              <a:lnSpc>
                <a:spcPct val="100000"/>
              </a:lnSpc>
            </a:pPr>
            <a:r>
              <a:rPr spc="-10" dirty="0"/>
              <a:t>AVAILABLIITY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KTF-Roadbrush"/>
                <a:cs typeface="KTF-Roadbrush"/>
              </a:defRPr>
            </a:lvl1pPr>
          </a:lstStyle>
          <a:p>
            <a:pPr algn="ctr">
              <a:lnSpc>
                <a:spcPts val="1050"/>
              </a:lnSpc>
            </a:pPr>
            <a:r>
              <a:rPr dirty="0"/>
              <a:t>IF</a:t>
            </a:r>
            <a:r>
              <a:rPr spc="-15" dirty="0"/>
              <a:t> </a:t>
            </a:r>
            <a:r>
              <a:rPr dirty="0"/>
              <a:t>YOU</a:t>
            </a:r>
            <a:r>
              <a:rPr spc="-10" dirty="0"/>
              <a:t> </a:t>
            </a:r>
            <a:r>
              <a:rPr dirty="0"/>
              <a:t>NEED</a:t>
            </a:r>
            <a:r>
              <a:rPr spc="-10" dirty="0"/>
              <a:t> </a:t>
            </a:r>
            <a:r>
              <a:rPr dirty="0"/>
              <a:t>ANY</a:t>
            </a:r>
            <a:r>
              <a:rPr spc="-15" dirty="0"/>
              <a:t> </a:t>
            </a:r>
            <a:r>
              <a:rPr dirty="0"/>
              <a:t>INFORMATION</a:t>
            </a:r>
            <a:r>
              <a:rPr spc="-10" dirty="0"/>
              <a:t> </a:t>
            </a:r>
            <a:r>
              <a:rPr dirty="0"/>
              <a:t>ON</a:t>
            </a:r>
            <a:r>
              <a:rPr spc="-10" dirty="0"/>
              <a:t> </a:t>
            </a:r>
            <a:r>
              <a:rPr dirty="0"/>
              <a:t>ALLERGENS,</a:t>
            </a:r>
            <a:r>
              <a:rPr spc="-10" dirty="0"/>
              <a:t> </a:t>
            </a:r>
            <a:r>
              <a:rPr dirty="0"/>
              <a:t>OR</a:t>
            </a:r>
            <a:r>
              <a:rPr spc="-15" dirty="0"/>
              <a:t> </a:t>
            </a:r>
            <a:r>
              <a:rPr dirty="0"/>
              <a:t>HAVE</a:t>
            </a:r>
            <a:r>
              <a:rPr spc="-10" dirty="0"/>
              <a:t> </a:t>
            </a:r>
            <a:r>
              <a:rPr dirty="0"/>
              <a:t>SPECIAL</a:t>
            </a:r>
            <a:r>
              <a:rPr spc="-10" dirty="0"/>
              <a:t> </a:t>
            </a:r>
            <a:r>
              <a:rPr dirty="0"/>
              <a:t>DIETARY</a:t>
            </a:r>
            <a:r>
              <a:rPr spc="-10" dirty="0"/>
              <a:t> REQUIREMENTS,</a:t>
            </a:r>
          </a:p>
          <a:p>
            <a:pPr algn="ctr">
              <a:lnSpc>
                <a:spcPct val="100000"/>
              </a:lnSpc>
            </a:pPr>
            <a:r>
              <a:rPr dirty="0"/>
              <a:t>PLEASE</a:t>
            </a:r>
            <a:r>
              <a:rPr spc="-15" dirty="0"/>
              <a:t> </a:t>
            </a:r>
            <a:r>
              <a:rPr dirty="0"/>
              <a:t>NOTIFY</a:t>
            </a:r>
            <a:r>
              <a:rPr spc="-15" dirty="0"/>
              <a:t> </a:t>
            </a:r>
            <a:r>
              <a:rPr dirty="0"/>
              <a:t>YOUR</a:t>
            </a:r>
            <a:r>
              <a:rPr spc="-15" dirty="0"/>
              <a:t> </a:t>
            </a:r>
            <a:r>
              <a:rPr dirty="0"/>
              <a:t>SCHOOL</a:t>
            </a:r>
            <a:r>
              <a:rPr spc="-10" dirty="0"/>
              <a:t> ACCORDINGLY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KTF-Roadbrush"/>
                <a:cs typeface="KTF-Roadbrush"/>
              </a:defRPr>
            </a:lvl1pPr>
          </a:lstStyle>
          <a:p>
            <a:pPr algn="ctr">
              <a:lnSpc>
                <a:spcPts val="1050"/>
              </a:lnSpc>
            </a:pPr>
            <a:r>
              <a:rPr dirty="0"/>
              <a:t>MENU</a:t>
            </a:r>
            <a:r>
              <a:rPr spc="-10" dirty="0"/>
              <a:t> </a:t>
            </a:r>
            <a:r>
              <a:rPr dirty="0"/>
              <a:t>SUBJECT</a:t>
            </a:r>
            <a:r>
              <a:rPr spc="-10" dirty="0"/>
              <a:t> </a:t>
            </a:r>
            <a:r>
              <a:rPr dirty="0"/>
              <a:t>TO</a:t>
            </a:r>
            <a:r>
              <a:rPr spc="-10" dirty="0"/>
              <a:t> PRODUCT</a:t>
            </a:r>
          </a:p>
          <a:p>
            <a:pPr algn="ctr">
              <a:lnSpc>
                <a:spcPct val="100000"/>
              </a:lnSpc>
            </a:pPr>
            <a:r>
              <a:rPr spc="-10" dirty="0"/>
              <a:t>AVAILABLIITY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KTF-Roadbrush"/>
                <a:cs typeface="KTF-Roadbrush"/>
              </a:defRPr>
            </a:lvl1pPr>
          </a:lstStyle>
          <a:p>
            <a:pPr algn="ctr">
              <a:lnSpc>
                <a:spcPts val="1050"/>
              </a:lnSpc>
            </a:pPr>
            <a:r>
              <a:rPr dirty="0"/>
              <a:t>IF</a:t>
            </a:r>
            <a:r>
              <a:rPr spc="-15" dirty="0"/>
              <a:t> </a:t>
            </a:r>
            <a:r>
              <a:rPr dirty="0"/>
              <a:t>YOU</a:t>
            </a:r>
            <a:r>
              <a:rPr spc="-10" dirty="0"/>
              <a:t> </a:t>
            </a:r>
            <a:r>
              <a:rPr dirty="0"/>
              <a:t>NEED</a:t>
            </a:r>
            <a:r>
              <a:rPr spc="-10" dirty="0"/>
              <a:t> </a:t>
            </a:r>
            <a:r>
              <a:rPr dirty="0"/>
              <a:t>ANY</a:t>
            </a:r>
            <a:r>
              <a:rPr spc="-15" dirty="0"/>
              <a:t> </a:t>
            </a:r>
            <a:r>
              <a:rPr dirty="0"/>
              <a:t>INFORMATION</a:t>
            </a:r>
            <a:r>
              <a:rPr spc="-10" dirty="0"/>
              <a:t> </a:t>
            </a:r>
            <a:r>
              <a:rPr dirty="0"/>
              <a:t>ON</a:t>
            </a:r>
            <a:r>
              <a:rPr spc="-10" dirty="0"/>
              <a:t> </a:t>
            </a:r>
            <a:r>
              <a:rPr dirty="0"/>
              <a:t>ALLERGENS,</a:t>
            </a:r>
            <a:r>
              <a:rPr spc="-10" dirty="0"/>
              <a:t> </a:t>
            </a:r>
            <a:r>
              <a:rPr dirty="0"/>
              <a:t>OR</a:t>
            </a:r>
            <a:r>
              <a:rPr spc="-15" dirty="0"/>
              <a:t> </a:t>
            </a:r>
            <a:r>
              <a:rPr dirty="0"/>
              <a:t>HAVE</a:t>
            </a:r>
            <a:r>
              <a:rPr spc="-10" dirty="0"/>
              <a:t> </a:t>
            </a:r>
            <a:r>
              <a:rPr dirty="0"/>
              <a:t>SPECIAL</a:t>
            </a:r>
            <a:r>
              <a:rPr spc="-10" dirty="0"/>
              <a:t> </a:t>
            </a:r>
            <a:r>
              <a:rPr dirty="0"/>
              <a:t>DIETARY</a:t>
            </a:r>
            <a:r>
              <a:rPr spc="-10" dirty="0"/>
              <a:t> REQUIREMENTS,</a:t>
            </a:r>
          </a:p>
          <a:p>
            <a:pPr algn="ctr">
              <a:lnSpc>
                <a:spcPct val="100000"/>
              </a:lnSpc>
            </a:pPr>
            <a:r>
              <a:rPr dirty="0"/>
              <a:t>PLEASE</a:t>
            </a:r>
            <a:r>
              <a:rPr spc="-15" dirty="0"/>
              <a:t> </a:t>
            </a:r>
            <a:r>
              <a:rPr dirty="0"/>
              <a:t>NOTIFY</a:t>
            </a:r>
            <a:r>
              <a:rPr spc="-15" dirty="0"/>
              <a:t> </a:t>
            </a:r>
            <a:r>
              <a:rPr dirty="0"/>
              <a:t>YOUR</a:t>
            </a:r>
            <a:r>
              <a:rPr spc="-15" dirty="0"/>
              <a:t> </a:t>
            </a:r>
            <a:r>
              <a:rPr dirty="0"/>
              <a:t>SCHOOL</a:t>
            </a:r>
            <a:r>
              <a:rPr spc="-10" dirty="0"/>
              <a:t> ACCORDINGLY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KTF-Roadbrush"/>
                <a:cs typeface="KTF-Roadbrush"/>
              </a:defRPr>
            </a:lvl1pPr>
          </a:lstStyle>
          <a:p>
            <a:pPr algn="ctr">
              <a:lnSpc>
                <a:spcPts val="1050"/>
              </a:lnSpc>
            </a:pPr>
            <a:r>
              <a:rPr dirty="0"/>
              <a:t>MENU</a:t>
            </a:r>
            <a:r>
              <a:rPr spc="-10" dirty="0"/>
              <a:t> </a:t>
            </a:r>
            <a:r>
              <a:rPr dirty="0"/>
              <a:t>SUBJECT</a:t>
            </a:r>
            <a:r>
              <a:rPr spc="-10" dirty="0"/>
              <a:t> </a:t>
            </a:r>
            <a:r>
              <a:rPr dirty="0"/>
              <a:t>TO</a:t>
            </a:r>
            <a:r>
              <a:rPr spc="-10" dirty="0"/>
              <a:t> PRODUCT</a:t>
            </a:r>
          </a:p>
          <a:p>
            <a:pPr algn="ctr">
              <a:lnSpc>
                <a:spcPct val="100000"/>
              </a:lnSpc>
            </a:pPr>
            <a:r>
              <a:rPr spc="-10" dirty="0"/>
              <a:t>AVAILABLIITY</a:t>
            </a: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KTF-Roadbrush"/>
                <a:cs typeface="KTF-Roadbrush"/>
              </a:defRPr>
            </a:lvl1pPr>
          </a:lstStyle>
          <a:p>
            <a:pPr algn="ctr">
              <a:lnSpc>
                <a:spcPts val="1050"/>
              </a:lnSpc>
            </a:pPr>
            <a:r>
              <a:rPr dirty="0"/>
              <a:t>IF</a:t>
            </a:r>
            <a:r>
              <a:rPr spc="-15" dirty="0"/>
              <a:t> </a:t>
            </a:r>
            <a:r>
              <a:rPr dirty="0"/>
              <a:t>YOU</a:t>
            </a:r>
            <a:r>
              <a:rPr spc="-10" dirty="0"/>
              <a:t> </a:t>
            </a:r>
            <a:r>
              <a:rPr dirty="0"/>
              <a:t>NEED</a:t>
            </a:r>
            <a:r>
              <a:rPr spc="-10" dirty="0"/>
              <a:t> </a:t>
            </a:r>
            <a:r>
              <a:rPr dirty="0"/>
              <a:t>ANY</a:t>
            </a:r>
            <a:r>
              <a:rPr spc="-15" dirty="0"/>
              <a:t> </a:t>
            </a:r>
            <a:r>
              <a:rPr dirty="0"/>
              <a:t>INFORMATION</a:t>
            </a:r>
            <a:r>
              <a:rPr spc="-10" dirty="0"/>
              <a:t> </a:t>
            </a:r>
            <a:r>
              <a:rPr dirty="0"/>
              <a:t>ON</a:t>
            </a:r>
            <a:r>
              <a:rPr spc="-10" dirty="0"/>
              <a:t> </a:t>
            </a:r>
            <a:r>
              <a:rPr dirty="0"/>
              <a:t>ALLERGENS,</a:t>
            </a:r>
            <a:r>
              <a:rPr spc="-10" dirty="0"/>
              <a:t> </a:t>
            </a:r>
            <a:r>
              <a:rPr dirty="0"/>
              <a:t>OR</a:t>
            </a:r>
            <a:r>
              <a:rPr spc="-15" dirty="0"/>
              <a:t> </a:t>
            </a:r>
            <a:r>
              <a:rPr dirty="0"/>
              <a:t>HAVE</a:t>
            </a:r>
            <a:r>
              <a:rPr spc="-10" dirty="0"/>
              <a:t> </a:t>
            </a:r>
            <a:r>
              <a:rPr dirty="0"/>
              <a:t>SPECIAL</a:t>
            </a:r>
            <a:r>
              <a:rPr spc="-10" dirty="0"/>
              <a:t> </a:t>
            </a:r>
            <a:r>
              <a:rPr dirty="0"/>
              <a:t>DIETARY</a:t>
            </a:r>
            <a:r>
              <a:rPr spc="-10" dirty="0"/>
              <a:t> REQUIREMENTS,</a:t>
            </a:r>
          </a:p>
          <a:p>
            <a:pPr algn="ctr">
              <a:lnSpc>
                <a:spcPct val="100000"/>
              </a:lnSpc>
            </a:pPr>
            <a:r>
              <a:rPr dirty="0"/>
              <a:t>PLEASE</a:t>
            </a:r>
            <a:r>
              <a:rPr spc="-15" dirty="0"/>
              <a:t> </a:t>
            </a:r>
            <a:r>
              <a:rPr dirty="0"/>
              <a:t>NOTIFY</a:t>
            </a:r>
            <a:r>
              <a:rPr spc="-15" dirty="0"/>
              <a:t> </a:t>
            </a:r>
            <a:r>
              <a:rPr dirty="0"/>
              <a:t>YOUR</a:t>
            </a:r>
            <a:r>
              <a:rPr spc="-15" dirty="0"/>
              <a:t> </a:t>
            </a:r>
            <a:r>
              <a:rPr dirty="0"/>
              <a:t>SCHOOL</a:t>
            </a:r>
            <a:r>
              <a:rPr spc="-10" dirty="0"/>
              <a:t> ACCORDINGLY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KTF-Roadbrush"/>
                <a:cs typeface="KTF-Roadbrush"/>
              </a:defRPr>
            </a:lvl1pPr>
          </a:lstStyle>
          <a:p>
            <a:pPr algn="ctr">
              <a:lnSpc>
                <a:spcPts val="1050"/>
              </a:lnSpc>
            </a:pPr>
            <a:r>
              <a:rPr dirty="0"/>
              <a:t>MENU</a:t>
            </a:r>
            <a:r>
              <a:rPr spc="-10" dirty="0"/>
              <a:t> </a:t>
            </a:r>
            <a:r>
              <a:rPr dirty="0"/>
              <a:t>SUBJECT</a:t>
            </a:r>
            <a:r>
              <a:rPr spc="-10" dirty="0"/>
              <a:t> </a:t>
            </a:r>
            <a:r>
              <a:rPr dirty="0"/>
              <a:t>TO</a:t>
            </a:r>
            <a:r>
              <a:rPr spc="-10" dirty="0"/>
              <a:t> PRODUCT</a:t>
            </a:r>
          </a:p>
          <a:p>
            <a:pPr algn="ctr">
              <a:lnSpc>
                <a:spcPct val="100000"/>
              </a:lnSpc>
            </a:pPr>
            <a:r>
              <a:rPr spc="-10" dirty="0"/>
              <a:t>AVAILABLIITY</a:t>
            </a: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KTF-Roadbrush"/>
                <a:cs typeface="KTF-Roadbrush"/>
              </a:defRPr>
            </a:lvl1pPr>
          </a:lstStyle>
          <a:p>
            <a:pPr algn="ctr">
              <a:lnSpc>
                <a:spcPts val="1050"/>
              </a:lnSpc>
            </a:pPr>
            <a:r>
              <a:rPr dirty="0"/>
              <a:t>IF</a:t>
            </a:r>
            <a:r>
              <a:rPr spc="-15" dirty="0"/>
              <a:t> </a:t>
            </a:r>
            <a:r>
              <a:rPr dirty="0"/>
              <a:t>YOU</a:t>
            </a:r>
            <a:r>
              <a:rPr spc="-10" dirty="0"/>
              <a:t> </a:t>
            </a:r>
            <a:r>
              <a:rPr dirty="0"/>
              <a:t>NEED</a:t>
            </a:r>
            <a:r>
              <a:rPr spc="-10" dirty="0"/>
              <a:t> </a:t>
            </a:r>
            <a:r>
              <a:rPr dirty="0"/>
              <a:t>ANY</a:t>
            </a:r>
            <a:r>
              <a:rPr spc="-15" dirty="0"/>
              <a:t> </a:t>
            </a:r>
            <a:r>
              <a:rPr dirty="0"/>
              <a:t>INFORMATION</a:t>
            </a:r>
            <a:r>
              <a:rPr spc="-10" dirty="0"/>
              <a:t> </a:t>
            </a:r>
            <a:r>
              <a:rPr dirty="0"/>
              <a:t>ON</a:t>
            </a:r>
            <a:r>
              <a:rPr spc="-10" dirty="0"/>
              <a:t> </a:t>
            </a:r>
            <a:r>
              <a:rPr dirty="0"/>
              <a:t>ALLERGENS,</a:t>
            </a:r>
            <a:r>
              <a:rPr spc="-10" dirty="0"/>
              <a:t> </a:t>
            </a:r>
            <a:r>
              <a:rPr dirty="0"/>
              <a:t>OR</a:t>
            </a:r>
            <a:r>
              <a:rPr spc="-15" dirty="0"/>
              <a:t> </a:t>
            </a:r>
            <a:r>
              <a:rPr dirty="0"/>
              <a:t>HAVE</a:t>
            </a:r>
            <a:r>
              <a:rPr spc="-10" dirty="0"/>
              <a:t> </a:t>
            </a:r>
            <a:r>
              <a:rPr dirty="0"/>
              <a:t>SPECIAL</a:t>
            </a:r>
            <a:r>
              <a:rPr spc="-10" dirty="0"/>
              <a:t> </a:t>
            </a:r>
            <a:r>
              <a:rPr dirty="0"/>
              <a:t>DIETARY</a:t>
            </a:r>
            <a:r>
              <a:rPr spc="-10" dirty="0"/>
              <a:t> REQUIREMENTS,</a:t>
            </a:r>
          </a:p>
          <a:p>
            <a:pPr algn="ctr">
              <a:lnSpc>
                <a:spcPct val="100000"/>
              </a:lnSpc>
            </a:pPr>
            <a:r>
              <a:rPr dirty="0"/>
              <a:t>PLEASE</a:t>
            </a:r>
            <a:r>
              <a:rPr spc="-15" dirty="0"/>
              <a:t> </a:t>
            </a:r>
            <a:r>
              <a:rPr dirty="0"/>
              <a:t>NOTIFY</a:t>
            </a:r>
            <a:r>
              <a:rPr spc="-15" dirty="0"/>
              <a:t> </a:t>
            </a:r>
            <a:r>
              <a:rPr dirty="0"/>
              <a:t>YOUR</a:t>
            </a:r>
            <a:r>
              <a:rPr spc="-15" dirty="0"/>
              <a:t> </a:t>
            </a:r>
            <a:r>
              <a:rPr dirty="0"/>
              <a:t>SCHOOL</a:t>
            </a:r>
            <a:r>
              <a:rPr spc="-10" dirty="0"/>
              <a:t> ACCORDINGLY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KTF-Roadbrush"/>
                <a:cs typeface="KTF-Roadbrush"/>
              </a:defRPr>
            </a:lvl1pPr>
          </a:lstStyle>
          <a:p>
            <a:pPr algn="ctr">
              <a:lnSpc>
                <a:spcPts val="1050"/>
              </a:lnSpc>
            </a:pPr>
            <a:r>
              <a:rPr dirty="0"/>
              <a:t>MENU</a:t>
            </a:r>
            <a:r>
              <a:rPr spc="-10" dirty="0"/>
              <a:t> </a:t>
            </a:r>
            <a:r>
              <a:rPr dirty="0"/>
              <a:t>SUBJECT</a:t>
            </a:r>
            <a:r>
              <a:rPr spc="-10" dirty="0"/>
              <a:t> </a:t>
            </a:r>
            <a:r>
              <a:rPr dirty="0"/>
              <a:t>TO</a:t>
            </a:r>
            <a:r>
              <a:rPr spc="-10" dirty="0"/>
              <a:t> PRODUCT</a:t>
            </a:r>
          </a:p>
          <a:p>
            <a:pPr algn="ctr">
              <a:lnSpc>
                <a:spcPct val="100000"/>
              </a:lnSpc>
            </a:pPr>
            <a:r>
              <a:rPr spc="-10" dirty="0"/>
              <a:t>AVAILABLIITY</a:t>
            </a: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57200" y="457200"/>
            <a:ext cx="5713463" cy="1255966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302514"/>
            <a:ext cx="9624060" cy="12100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455"/>
            <a:ext cx="962406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012502" y="6694704"/>
            <a:ext cx="4931409" cy="304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bg1"/>
                </a:solidFill>
                <a:latin typeface="KTF-Roadbrush"/>
                <a:cs typeface="KTF-Roadbrush"/>
              </a:defRPr>
            </a:lvl1pPr>
          </a:lstStyle>
          <a:p>
            <a:pPr algn="ctr">
              <a:lnSpc>
                <a:spcPts val="1050"/>
              </a:lnSpc>
            </a:pPr>
            <a:r>
              <a:rPr dirty="0"/>
              <a:t>IF</a:t>
            </a:r>
            <a:r>
              <a:rPr spc="-15" dirty="0"/>
              <a:t> </a:t>
            </a:r>
            <a:r>
              <a:rPr dirty="0"/>
              <a:t>YOU</a:t>
            </a:r>
            <a:r>
              <a:rPr spc="-10" dirty="0"/>
              <a:t> </a:t>
            </a:r>
            <a:r>
              <a:rPr dirty="0"/>
              <a:t>NEED</a:t>
            </a:r>
            <a:r>
              <a:rPr spc="-10" dirty="0"/>
              <a:t> </a:t>
            </a:r>
            <a:r>
              <a:rPr dirty="0"/>
              <a:t>ANY</a:t>
            </a:r>
            <a:r>
              <a:rPr spc="-15" dirty="0"/>
              <a:t> </a:t>
            </a:r>
            <a:r>
              <a:rPr dirty="0"/>
              <a:t>INFORMATION</a:t>
            </a:r>
            <a:r>
              <a:rPr spc="-10" dirty="0"/>
              <a:t> </a:t>
            </a:r>
            <a:r>
              <a:rPr dirty="0"/>
              <a:t>ON</a:t>
            </a:r>
            <a:r>
              <a:rPr spc="-10" dirty="0"/>
              <a:t> </a:t>
            </a:r>
            <a:r>
              <a:rPr dirty="0"/>
              <a:t>ALLERGENS,</a:t>
            </a:r>
            <a:r>
              <a:rPr spc="-10" dirty="0"/>
              <a:t> </a:t>
            </a:r>
            <a:r>
              <a:rPr dirty="0"/>
              <a:t>OR</a:t>
            </a:r>
            <a:r>
              <a:rPr spc="-15" dirty="0"/>
              <a:t> </a:t>
            </a:r>
            <a:r>
              <a:rPr dirty="0"/>
              <a:t>HAVE</a:t>
            </a:r>
            <a:r>
              <a:rPr spc="-10" dirty="0"/>
              <a:t> </a:t>
            </a:r>
            <a:r>
              <a:rPr dirty="0"/>
              <a:t>SPECIAL</a:t>
            </a:r>
            <a:r>
              <a:rPr spc="-10" dirty="0"/>
              <a:t> </a:t>
            </a:r>
            <a:r>
              <a:rPr dirty="0"/>
              <a:t>DIETARY</a:t>
            </a:r>
            <a:r>
              <a:rPr spc="-10" dirty="0"/>
              <a:t> REQUIREMENTS,</a:t>
            </a:r>
          </a:p>
          <a:p>
            <a:pPr algn="ctr">
              <a:lnSpc>
                <a:spcPct val="100000"/>
              </a:lnSpc>
            </a:pPr>
            <a:r>
              <a:rPr dirty="0"/>
              <a:t>PLEASE</a:t>
            </a:r>
            <a:r>
              <a:rPr spc="-15" dirty="0"/>
              <a:t> </a:t>
            </a:r>
            <a:r>
              <a:rPr dirty="0"/>
              <a:t>NOTIFY</a:t>
            </a:r>
            <a:r>
              <a:rPr spc="-15" dirty="0"/>
              <a:t> </a:t>
            </a:r>
            <a:r>
              <a:rPr dirty="0"/>
              <a:t>YOUR</a:t>
            </a:r>
            <a:r>
              <a:rPr spc="-15" dirty="0"/>
              <a:t> </a:t>
            </a:r>
            <a:r>
              <a:rPr dirty="0"/>
              <a:t>SCHOOL</a:t>
            </a:r>
            <a:r>
              <a:rPr spc="-10" dirty="0"/>
              <a:t> ACCORDINGLY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8371013" y="6694704"/>
            <a:ext cx="1558290" cy="304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bg1"/>
                </a:solidFill>
                <a:latin typeface="KTF-Roadbrush"/>
                <a:cs typeface="KTF-Roadbrush"/>
              </a:defRPr>
            </a:lvl1pPr>
          </a:lstStyle>
          <a:p>
            <a:pPr algn="ctr">
              <a:lnSpc>
                <a:spcPts val="1050"/>
              </a:lnSpc>
            </a:pPr>
            <a:r>
              <a:rPr dirty="0"/>
              <a:t>MENU</a:t>
            </a:r>
            <a:r>
              <a:rPr spc="-10" dirty="0"/>
              <a:t> </a:t>
            </a:r>
            <a:r>
              <a:rPr dirty="0"/>
              <a:t>SUBJECT</a:t>
            </a:r>
            <a:r>
              <a:rPr spc="-10" dirty="0"/>
              <a:t> </a:t>
            </a:r>
            <a:r>
              <a:rPr dirty="0"/>
              <a:t>TO</a:t>
            </a:r>
            <a:r>
              <a:rPr spc="-10" dirty="0"/>
              <a:t> PRODUCT</a:t>
            </a:r>
          </a:p>
          <a:p>
            <a:pPr algn="ctr">
              <a:lnSpc>
                <a:spcPct val="100000"/>
              </a:lnSpc>
            </a:pPr>
            <a:r>
              <a:rPr spc="-10" dirty="0"/>
              <a:t>AVAILABLIITY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57200" y="457200"/>
            <a:ext cx="5713463" cy="1255966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6401300" y="531554"/>
            <a:ext cx="196405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000" dirty="0">
                <a:latin typeface="KTF-Roadbrush"/>
                <a:cs typeface="KTF-Roadbrush"/>
              </a:rPr>
              <a:t>Week</a:t>
            </a:r>
            <a:r>
              <a:rPr sz="1000" spc="-10" dirty="0">
                <a:latin typeface="KTF-Roadbrush"/>
                <a:cs typeface="KTF-Roadbrush"/>
              </a:rPr>
              <a:t> </a:t>
            </a:r>
            <a:r>
              <a:rPr sz="1000" dirty="0">
                <a:latin typeface="KTF-Roadbrush"/>
                <a:cs typeface="KTF-Roadbrush"/>
              </a:rPr>
              <a:t>Beginning:</a:t>
            </a:r>
            <a:r>
              <a:rPr sz="1000" spc="-5" dirty="0">
                <a:latin typeface="KTF-Roadbrush"/>
                <a:cs typeface="KTF-Roadbrush"/>
              </a:rPr>
              <a:t> </a:t>
            </a:r>
            <a:r>
              <a:rPr sz="1000" dirty="0">
                <a:latin typeface="KTF-Roadbrush"/>
                <a:cs typeface="KTF-Roadbrush"/>
              </a:rPr>
              <a:t>17th</a:t>
            </a:r>
            <a:r>
              <a:rPr sz="1000" spc="-5" dirty="0">
                <a:latin typeface="KTF-Roadbrush"/>
                <a:cs typeface="KTF-Roadbrush"/>
              </a:rPr>
              <a:t> </a:t>
            </a:r>
            <a:r>
              <a:rPr sz="1000" spc="-10" dirty="0">
                <a:latin typeface="KTF-Roadbrush"/>
                <a:cs typeface="KTF-Roadbrush"/>
              </a:rPr>
              <a:t>February,</a:t>
            </a:r>
            <a:r>
              <a:rPr sz="1000" spc="500" dirty="0">
                <a:latin typeface="KTF-Roadbrush"/>
                <a:cs typeface="KTF-Roadbrush"/>
              </a:rPr>
              <a:t> </a:t>
            </a:r>
            <a:r>
              <a:rPr sz="1000" dirty="0">
                <a:latin typeface="KTF-Roadbrush"/>
                <a:cs typeface="KTF-Roadbrush"/>
              </a:rPr>
              <a:t>17th</a:t>
            </a:r>
            <a:r>
              <a:rPr sz="1000" spc="-15" dirty="0">
                <a:latin typeface="KTF-Roadbrush"/>
                <a:cs typeface="KTF-Roadbrush"/>
              </a:rPr>
              <a:t> </a:t>
            </a:r>
            <a:r>
              <a:rPr sz="1000" dirty="0">
                <a:latin typeface="KTF-Roadbrush"/>
                <a:cs typeface="KTF-Roadbrush"/>
              </a:rPr>
              <a:t>March,</a:t>
            </a:r>
            <a:r>
              <a:rPr sz="1000" spc="-10" dirty="0">
                <a:latin typeface="KTF-Roadbrush"/>
                <a:cs typeface="KTF-Roadbrush"/>
              </a:rPr>
              <a:t> </a:t>
            </a:r>
            <a:r>
              <a:rPr sz="1000" dirty="0">
                <a:latin typeface="KTF-Roadbrush"/>
                <a:cs typeface="KTF-Roadbrush"/>
              </a:rPr>
              <a:t>14th</a:t>
            </a:r>
            <a:r>
              <a:rPr sz="1000" spc="-15" dirty="0">
                <a:latin typeface="KTF-Roadbrush"/>
                <a:cs typeface="KTF-Roadbrush"/>
              </a:rPr>
              <a:t> </a:t>
            </a:r>
            <a:r>
              <a:rPr sz="1000" dirty="0">
                <a:latin typeface="KTF-Roadbrush"/>
                <a:cs typeface="KTF-Roadbrush"/>
              </a:rPr>
              <a:t>April,</a:t>
            </a:r>
            <a:r>
              <a:rPr sz="1000" spc="-10" dirty="0">
                <a:latin typeface="KTF-Roadbrush"/>
                <a:cs typeface="KTF-Roadbrush"/>
              </a:rPr>
              <a:t> </a:t>
            </a:r>
            <a:r>
              <a:rPr sz="1000" dirty="0">
                <a:latin typeface="KTF-Roadbrush"/>
                <a:cs typeface="KTF-Roadbrush"/>
              </a:rPr>
              <a:t>12th</a:t>
            </a:r>
            <a:r>
              <a:rPr sz="1000" spc="-15" dirty="0">
                <a:latin typeface="KTF-Roadbrush"/>
                <a:cs typeface="KTF-Roadbrush"/>
              </a:rPr>
              <a:t> </a:t>
            </a:r>
            <a:r>
              <a:rPr sz="1000" spc="-20" dirty="0">
                <a:latin typeface="KTF-Roadbrush"/>
                <a:cs typeface="KTF-Roadbrush"/>
              </a:rPr>
              <a:t>May,</a:t>
            </a:r>
            <a:r>
              <a:rPr sz="1000" spc="500" dirty="0">
                <a:latin typeface="KTF-Roadbrush"/>
                <a:cs typeface="KTF-Roadbrush"/>
              </a:rPr>
              <a:t> </a:t>
            </a:r>
            <a:r>
              <a:rPr sz="1000" dirty="0">
                <a:latin typeface="KTF-Roadbrush"/>
                <a:cs typeface="KTF-Roadbrush"/>
              </a:rPr>
              <a:t>9th June, 1st</a:t>
            </a:r>
            <a:r>
              <a:rPr sz="1000" spc="5" dirty="0">
                <a:latin typeface="KTF-Roadbrush"/>
                <a:cs typeface="KTF-Roadbrush"/>
              </a:rPr>
              <a:t> </a:t>
            </a:r>
            <a:r>
              <a:rPr sz="1000" spc="-10" dirty="0">
                <a:latin typeface="KTF-Roadbrush"/>
                <a:cs typeface="KTF-Roadbrush"/>
              </a:rPr>
              <a:t>September,</a:t>
            </a:r>
            <a:r>
              <a:rPr sz="1000" dirty="0">
                <a:latin typeface="KTF-Roadbrush"/>
                <a:cs typeface="KTF-Roadbrush"/>
              </a:rPr>
              <a:t> </a:t>
            </a:r>
            <a:r>
              <a:rPr sz="1000" spc="-20" dirty="0">
                <a:latin typeface="KTF-Roadbrush"/>
                <a:cs typeface="KTF-Roadbrush"/>
              </a:rPr>
              <a:t>29th</a:t>
            </a:r>
            <a:r>
              <a:rPr sz="1000" spc="500" dirty="0">
                <a:latin typeface="KTF-Roadbrush"/>
                <a:cs typeface="KTF-Roadbrush"/>
              </a:rPr>
              <a:t> </a:t>
            </a:r>
            <a:r>
              <a:rPr sz="1000" spc="-10" dirty="0">
                <a:latin typeface="KTF-Roadbrush"/>
                <a:cs typeface="KTF-Roadbrush"/>
              </a:rPr>
              <a:t>September.</a:t>
            </a:r>
            <a:endParaRPr sz="1000">
              <a:latin typeface="KTF-Roadbrush"/>
              <a:cs typeface="KTF-Roadbrush"/>
            </a:endParaRP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978836" y="457205"/>
            <a:ext cx="1255962" cy="1255962"/>
          </a:xfrm>
          <a:prstGeom prst="rect">
            <a:avLst/>
          </a:prstGeom>
        </p:spPr>
      </p:pic>
      <p:grpSp>
        <p:nvGrpSpPr>
          <p:cNvPr id="5" name="object 5"/>
          <p:cNvGrpSpPr/>
          <p:nvPr/>
        </p:nvGrpSpPr>
        <p:grpSpPr>
          <a:xfrm>
            <a:off x="457200" y="6624002"/>
            <a:ext cx="9777730" cy="479425"/>
            <a:chOff x="457200" y="6624002"/>
            <a:chExt cx="9777730" cy="479425"/>
          </a:xfrm>
        </p:grpSpPr>
        <p:sp>
          <p:nvSpPr>
            <p:cNvPr id="6" name="object 6"/>
            <p:cNvSpPr/>
            <p:nvPr/>
          </p:nvSpPr>
          <p:spPr>
            <a:xfrm>
              <a:off x="463550" y="6630352"/>
              <a:ext cx="9765030" cy="466725"/>
            </a:xfrm>
            <a:custGeom>
              <a:avLst/>
              <a:gdLst/>
              <a:ahLst/>
              <a:cxnLst/>
              <a:rect l="l" t="t" r="r" b="b"/>
              <a:pathLst>
                <a:path w="9765030" h="466725">
                  <a:moveTo>
                    <a:pt x="9764903" y="0"/>
                  </a:moveTo>
                  <a:lnTo>
                    <a:pt x="0" y="0"/>
                  </a:lnTo>
                  <a:lnTo>
                    <a:pt x="0" y="466102"/>
                  </a:lnTo>
                  <a:lnTo>
                    <a:pt x="9764903" y="466102"/>
                  </a:lnTo>
                  <a:lnTo>
                    <a:pt x="9764903" y="0"/>
                  </a:lnTo>
                  <a:close/>
                </a:path>
              </a:pathLst>
            </a:custGeom>
            <a:solidFill>
              <a:srgbClr val="9ACA3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463550" y="6630352"/>
              <a:ext cx="9765030" cy="466725"/>
            </a:xfrm>
            <a:custGeom>
              <a:avLst/>
              <a:gdLst/>
              <a:ahLst/>
              <a:cxnLst/>
              <a:rect l="l" t="t" r="r" b="b"/>
              <a:pathLst>
                <a:path w="9765030" h="466725">
                  <a:moveTo>
                    <a:pt x="0" y="466102"/>
                  </a:moveTo>
                  <a:lnTo>
                    <a:pt x="9764903" y="466102"/>
                  </a:lnTo>
                  <a:lnTo>
                    <a:pt x="9764903" y="0"/>
                  </a:lnTo>
                  <a:lnTo>
                    <a:pt x="0" y="0"/>
                  </a:lnTo>
                  <a:lnTo>
                    <a:pt x="0" y="466102"/>
                  </a:lnTo>
                  <a:close/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512999" y="1900586"/>
          <a:ext cx="1751330" cy="45231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513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23570">
                <a:tc>
                  <a:txBody>
                    <a:bodyPr/>
                    <a:lstStyle/>
                    <a:p>
                      <a:pPr marL="549910">
                        <a:lnSpc>
                          <a:spcPct val="100000"/>
                        </a:lnSpc>
                        <a:spcBef>
                          <a:spcPts val="1550"/>
                        </a:spcBef>
                      </a:pPr>
                      <a:r>
                        <a:rPr sz="1400" spc="-10" dirty="0">
                          <a:solidFill>
                            <a:srgbClr val="182317"/>
                          </a:solidFill>
                          <a:latin typeface="KTF-Roadbrush"/>
                          <a:cs typeface="KTF-Roadbrush"/>
                        </a:rPr>
                        <a:t>Monday</a:t>
                      </a:r>
                      <a:endParaRPr sz="1400">
                        <a:latin typeface="KTF-Roadbrush"/>
                        <a:cs typeface="KTF-Roadbrush"/>
                      </a:endParaRPr>
                    </a:p>
                  </a:txBody>
                  <a:tcPr marL="0" marR="0" marT="1968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95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Mains</a:t>
                      </a:r>
                      <a:endParaRPr sz="110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408940" marR="40195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Homemade</a:t>
                      </a:r>
                      <a:r>
                        <a:rPr sz="1100" spc="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Beef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Bolognese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Side</a:t>
                      </a:r>
                      <a:r>
                        <a:rPr sz="1100" spc="-5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 </a:t>
                      </a: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Dishes</a:t>
                      </a:r>
                      <a:endParaRPr sz="110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455930" marR="448309" algn="ctr">
                        <a:lnSpc>
                          <a:spcPct val="100000"/>
                        </a:lnSpc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Green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Beans </a:t>
                      </a:r>
                      <a:r>
                        <a:rPr sz="1100" spc="-70" dirty="0">
                          <a:latin typeface="Times New Roman"/>
                          <a:cs typeface="Times New Roman"/>
                        </a:rPr>
                        <a:t>&amp;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Diced</a:t>
                      </a:r>
                      <a:r>
                        <a:rPr sz="11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Carrots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59055" marR="51435" algn="ctr">
                        <a:lnSpc>
                          <a:spcPct val="100000"/>
                        </a:lnSpc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Penne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Pasta</a:t>
                      </a:r>
                      <a:r>
                        <a:rPr sz="11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or</a:t>
                      </a:r>
                      <a:r>
                        <a:rPr sz="11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Baby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Potatoes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with</a:t>
                      </a:r>
                      <a:r>
                        <a:rPr sz="11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Herbs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Dessert</a:t>
                      </a:r>
                      <a:endParaRPr sz="110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Iced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Lemon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Sponge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Finger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190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3" name="object 13"/>
          <p:cNvSpPr txBox="1"/>
          <p:nvPr/>
        </p:nvSpPr>
        <p:spPr>
          <a:xfrm>
            <a:off x="680274" y="6694704"/>
            <a:ext cx="2023745" cy="304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1050"/>
              </a:lnSpc>
            </a:pPr>
            <a:r>
              <a:rPr sz="1000" dirty="0">
                <a:solidFill>
                  <a:srgbClr val="FFFFFF"/>
                </a:solidFill>
                <a:latin typeface="KTF-Roadbrush"/>
                <a:cs typeface="KTF-Roadbrush"/>
              </a:rPr>
              <a:t>MILK,</a:t>
            </a:r>
            <a:r>
              <a:rPr sz="1000" spc="-10" dirty="0">
                <a:solidFill>
                  <a:srgbClr val="FFFFFF"/>
                </a:solidFill>
                <a:latin typeface="KTF-Roadbrush"/>
                <a:cs typeface="KTF-Roadbrush"/>
              </a:rPr>
              <a:t> </a:t>
            </a:r>
            <a:r>
              <a:rPr sz="1000" dirty="0">
                <a:solidFill>
                  <a:srgbClr val="FFFFFF"/>
                </a:solidFill>
                <a:latin typeface="KTF-Roadbrush"/>
                <a:cs typeface="KTF-Roadbrush"/>
              </a:rPr>
              <a:t>WATER,</a:t>
            </a:r>
            <a:r>
              <a:rPr sz="1000" spc="-10" dirty="0">
                <a:solidFill>
                  <a:srgbClr val="FFFFFF"/>
                </a:solidFill>
                <a:latin typeface="KTF-Roadbrush"/>
                <a:cs typeface="KTF-Roadbrush"/>
              </a:rPr>
              <a:t> </a:t>
            </a:r>
            <a:r>
              <a:rPr sz="1000" dirty="0">
                <a:solidFill>
                  <a:srgbClr val="FFFFFF"/>
                </a:solidFill>
                <a:latin typeface="KTF-Roadbrush"/>
                <a:cs typeface="KTF-Roadbrush"/>
              </a:rPr>
              <a:t>BREAD</a:t>
            </a:r>
            <a:r>
              <a:rPr sz="1000" spc="-5" dirty="0">
                <a:solidFill>
                  <a:srgbClr val="FFFFFF"/>
                </a:solidFill>
                <a:latin typeface="KTF-Roadbrush"/>
                <a:cs typeface="KTF-Roadbrush"/>
              </a:rPr>
              <a:t> </a:t>
            </a:r>
            <a:r>
              <a:rPr sz="1000" dirty="0">
                <a:solidFill>
                  <a:srgbClr val="FFFFFF"/>
                </a:solidFill>
                <a:latin typeface="KTF-Roadbrush"/>
                <a:cs typeface="KTF-Roadbrush"/>
              </a:rPr>
              <a:t>&amp;</a:t>
            </a:r>
            <a:r>
              <a:rPr sz="1000" spc="-10" dirty="0">
                <a:solidFill>
                  <a:srgbClr val="FFFFFF"/>
                </a:solidFill>
                <a:latin typeface="KTF-Roadbrush"/>
                <a:cs typeface="KTF-Roadbrush"/>
              </a:rPr>
              <a:t> </a:t>
            </a:r>
            <a:r>
              <a:rPr sz="1000" dirty="0">
                <a:solidFill>
                  <a:srgbClr val="FFFFFF"/>
                </a:solidFill>
                <a:latin typeface="KTF-Roadbrush"/>
                <a:cs typeface="KTF-Roadbrush"/>
              </a:rPr>
              <a:t>FRESH</a:t>
            </a:r>
            <a:r>
              <a:rPr sz="1000" spc="-5" dirty="0">
                <a:solidFill>
                  <a:srgbClr val="FFFFFF"/>
                </a:solidFill>
                <a:latin typeface="KTF-Roadbrush"/>
                <a:cs typeface="KTF-Roadbrush"/>
              </a:rPr>
              <a:t> </a:t>
            </a:r>
            <a:r>
              <a:rPr sz="1000" spc="-10" dirty="0">
                <a:solidFill>
                  <a:srgbClr val="FFFFFF"/>
                </a:solidFill>
                <a:latin typeface="KTF-Roadbrush"/>
                <a:cs typeface="KTF-Roadbrush"/>
              </a:rPr>
              <a:t>FRUIT</a:t>
            </a:r>
            <a:endParaRPr sz="1000">
              <a:latin typeface="KTF-Roadbrush"/>
              <a:cs typeface="KTF-Roadbrush"/>
            </a:endParaRPr>
          </a:p>
          <a:p>
            <a:pPr algn="ctr">
              <a:lnSpc>
                <a:spcPct val="100000"/>
              </a:lnSpc>
            </a:pPr>
            <a:r>
              <a:rPr sz="1000" spc="-10" dirty="0">
                <a:solidFill>
                  <a:srgbClr val="FFFFFF"/>
                </a:solidFill>
                <a:latin typeface="KTF-Roadbrush"/>
                <a:cs typeface="KTF-Roadbrush"/>
              </a:rPr>
              <a:t>AVAILABLE</a:t>
            </a:r>
            <a:r>
              <a:rPr sz="1000" spc="35" dirty="0">
                <a:solidFill>
                  <a:srgbClr val="FFFFFF"/>
                </a:solidFill>
                <a:latin typeface="KTF-Roadbrush"/>
                <a:cs typeface="KTF-Roadbrush"/>
              </a:rPr>
              <a:t> </a:t>
            </a:r>
            <a:r>
              <a:rPr sz="1000" spc="-10" dirty="0">
                <a:solidFill>
                  <a:srgbClr val="FFFFFF"/>
                </a:solidFill>
                <a:latin typeface="KTF-Roadbrush"/>
                <a:cs typeface="KTF-Roadbrush"/>
              </a:rPr>
              <a:t>DAILY</a:t>
            </a:r>
            <a:endParaRPr sz="1000">
              <a:latin typeface="KTF-Roadbrush"/>
              <a:cs typeface="KTF-Roadbrush"/>
            </a:endParaRPr>
          </a:p>
        </p:txBody>
      </p:sp>
      <p:sp>
        <p:nvSpPr>
          <p:cNvPr id="14" name="object 1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1050"/>
              </a:lnSpc>
            </a:pPr>
            <a:r>
              <a:rPr dirty="0"/>
              <a:t>IF</a:t>
            </a:r>
            <a:r>
              <a:rPr spc="-15" dirty="0"/>
              <a:t> </a:t>
            </a:r>
            <a:r>
              <a:rPr dirty="0"/>
              <a:t>YOU</a:t>
            </a:r>
            <a:r>
              <a:rPr spc="-10" dirty="0"/>
              <a:t> </a:t>
            </a:r>
            <a:r>
              <a:rPr dirty="0"/>
              <a:t>NEED</a:t>
            </a:r>
            <a:r>
              <a:rPr spc="-10" dirty="0"/>
              <a:t> </a:t>
            </a:r>
            <a:r>
              <a:rPr dirty="0"/>
              <a:t>ANY</a:t>
            </a:r>
            <a:r>
              <a:rPr spc="-15" dirty="0"/>
              <a:t> </a:t>
            </a:r>
            <a:r>
              <a:rPr dirty="0"/>
              <a:t>INFORMATION</a:t>
            </a:r>
            <a:r>
              <a:rPr spc="-10" dirty="0"/>
              <a:t> </a:t>
            </a:r>
            <a:r>
              <a:rPr dirty="0"/>
              <a:t>ON</a:t>
            </a:r>
            <a:r>
              <a:rPr spc="-10" dirty="0"/>
              <a:t> </a:t>
            </a:r>
            <a:r>
              <a:rPr dirty="0"/>
              <a:t>ALLERGENS,</a:t>
            </a:r>
            <a:r>
              <a:rPr spc="-10" dirty="0"/>
              <a:t> </a:t>
            </a:r>
            <a:r>
              <a:rPr dirty="0"/>
              <a:t>OR</a:t>
            </a:r>
            <a:r>
              <a:rPr spc="-15" dirty="0"/>
              <a:t> </a:t>
            </a:r>
            <a:r>
              <a:rPr dirty="0"/>
              <a:t>HAVE</a:t>
            </a:r>
            <a:r>
              <a:rPr spc="-10" dirty="0"/>
              <a:t> </a:t>
            </a:r>
            <a:r>
              <a:rPr dirty="0"/>
              <a:t>SPECIAL</a:t>
            </a:r>
            <a:r>
              <a:rPr spc="-10" dirty="0"/>
              <a:t> </a:t>
            </a:r>
            <a:r>
              <a:rPr dirty="0"/>
              <a:t>DIETARY</a:t>
            </a:r>
            <a:r>
              <a:rPr spc="-10" dirty="0"/>
              <a:t> REQUIREMENTS,</a:t>
            </a:r>
          </a:p>
          <a:p>
            <a:pPr algn="ctr">
              <a:lnSpc>
                <a:spcPct val="100000"/>
              </a:lnSpc>
            </a:pPr>
            <a:r>
              <a:rPr dirty="0"/>
              <a:t>PLEASE</a:t>
            </a:r>
            <a:r>
              <a:rPr spc="-15" dirty="0"/>
              <a:t> </a:t>
            </a:r>
            <a:r>
              <a:rPr dirty="0"/>
              <a:t>NOTIFY</a:t>
            </a:r>
            <a:r>
              <a:rPr spc="-15" dirty="0"/>
              <a:t> </a:t>
            </a:r>
            <a:r>
              <a:rPr dirty="0"/>
              <a:t>YOUR</a:t>
            </a:r>
            <a:r>
              <a:rPr spc="-15" dirty="0"/>
              <a:t> </a:t>
            </a:r>
            <a:r>
              <a:rPr dirty="0"/>
              <a:t>SCHOOL</a:t>
            </a:r>
            <a:r>
              <a:rPr spc="-10" dirty="0"/>
              <a:t> ACCORDINGLY</a:t>
            </a:r>
          </a:p>
        </p:txBody>
      </p:sp>
      <p:sp>
        <p:nvSpPr>
          <p:cNvPr id="15" name="object 1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1050"/>
              </a:lnSpc>
            </a:pPr>
            <a:r>
              <a:rPr dirty="0"/>
              <a:t>MENU</a:t>
            </a:r>
            <a:r>
              <a:rPr spc="-10" dirty="0"/>
              <a:t> </a:t>
            </a:r>
            <a:r>
              <a:rPr dirty="0"/>
              <a:t>SUBJECT</a:t>
            </a:r>
            <a:r>
              <a:rPr spc="-10" dirty="0"/>
              <a:t> </a:t>
            </a:r>
            <a:r>
              <a:rPr dirty="0"/>
              <a:t>TO</a:t>
            </a:r>
            <a:r>
              <a:rPr spc="-10" dirty="0"/>
              <a:t> PRODUCT</a:t>
            </a:r>
          </a:p>
          <a:p>
            <a:pPr algn="ctr">
              <a:lnSpc>
                <a:spcPct val="100000"/>
              </a:lnSpc>
            </a:pPr>
            <a:r>
              <a:rPr spc="-10" dirty="0"/>
              <a:t>AVAILABLIITY</a:t>
            </a:r>
          </a:p>
        </p:txBody>
      </p:sp>
      <p:graphicFrame>
        <p:nvGraphicFramePr>
          <p:cNvPr id="9" name="object 9"/>
          <p:cNvGraphicFramePr>
            <a:graphicFrameLocks noGrp="1"/>
          </p:cNvGraphicFramePr>
          <p:nvPr/>
        </p:nvGraphicFramePr>
        <p:xfrm>
          <a:off x="2520000" y="1900586"/>
          <a:ext cx="1751330" cy="45231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513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23570">
                <a:tc>
                  <a:txBody>
                    <a:bodyPr/>
                    <a:lstStyle/>
                    <a:p>
                      <a:pPr marL="528320">
                        <a:lnSpc>
                          <a:spcPct val="100000"/>
                        </a:lnSpc>
                        <a:spcBef>
                          <a:spcPts val="1550"/>
                        </a:spcBef>
                      </a:pPr>
                      <a:r>
                        <a:rPr sz="1400" spc="-10" dirty="0">
                          <a:solidFill>
                            <a:srgbClr val="182317"/>
                          </a:solidFill>
                          <a:latin typeface="KTF-Roadbrush"/>
                          <a:cs typeface="KTF-Roadbrush"/>
                        </a:rPr>
                        <a:t>tuesday</a:t>
                      </a:r>
                      <a:endParaRPr sz="1400">
                        <a:latin typeface="KTF-Roadbrush"/>
                        <a:cs typeface="KTF-Roadbrush"/>
                      </a:endParaRPr>
                    </a:p>
                  </a:txBody>
                  <a:tcPr marL="0" marR="0" marT="1968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95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Mains</a:t>
                      </a:r>
                      <a:endParaRPr sz="110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41605" marR="133985" algn="ctr">
                        <a:lnSpc>
                          <a:spcPct val="100000"/>
                        </a:lnSpc>
                      </a:pP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Baked</a:t>
                      </a:r>
                      <a:r>
                        <a:rPr sz="11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Breaded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Whiting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&amp;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Tartare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Mayo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441959">
                        <a:lnSpc>
                          <a:spcPct val="100000"/>
                        </a:lnSpc>
                      </a:pPr>
                      <a:r>
                        <a:rPr sz="110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Side</a:t>
                      </a:r>
                      <a:r>
                        <a:rPr sz="1100" spc="-5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 </a:t>
                      </a: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Dishes</a:t>
                      </a:r>
                      <a:endParaRPr sz="110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16205" marR="108585" indent="-635" algn="ctr">
                        <a:lnSpc>
                          <a:spcPct val="100000"/>
                        </a:lnSpc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Garden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 Peas</a:t>
                      </a:r>
                      <a:r>
                        <a:rPr sz="11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75" dirty="0">
                          <a:latin typeface="Times New Roman"/>
                          <a:cs typeface="Times New Roman"/>
                        </a:rPr>
                        <a:t>&amp;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Sweetcorn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Chipped</a:t>
                      </a:r>
                      <a:r>
                        <a:rPr sz="11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Potatoes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or</a:t>
                      </a:r>
                      <a:r>
                        <a:rPr sz="11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Baked 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Jacket</a:t>
                      </a:r>
                      <a:r>
                        <a:rPr sz="11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Potato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Dessert</a:t>
                      </a:r>
                      <a:endParaRPr sz="110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93980" marR="85725" algn="ctr">
                        <a:lnSpc>
                          <a:spcPct val="100000"/>
                        </a:lnSpc>
                      </a:pP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Forest</a:t>
                      </a:r>
                      <a:r>
                        <a:rPr sz="11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Fruits</a:t>
                      </a:r>
                      <a:r>
                        <a:rPr sz="11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Flavoured</a:t>
                      </a:r>
                      <a:r>
                        <a:rPr sz="11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40" dirty="0">
                          <a:latin typeface="Times New Roman"/>
                          <a:cs typeface="Times New Roman"/>
                        </a:rPr>
                        <a:t>Jelly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with</a:t>
                      </a:r>
                      <a:r>
                        <a:rPr sz="1100" spc="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Mandarin</a:t>
                      </a:r>
                      <a:r>
                        <a:rPr sz="1100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Oranges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546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0" name="object 10"/>
          <p:cNvGraphicFramePr>
            <a:graphicFrameLocks noGrp="1"/>
          </p:cNvGraphicFramePr>
          <p:nvPr/>
        </p:nvGraphicFramePr>
        <p:xfrm>
          <a:off x="4527000" y="1900586"/>
          <a:ext cx="1751330" cy="45231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513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23570">
                <a:tc>
                  <a:txBody>
                    <a:bodyPr/>
                    <a:lstStyle/>
                    <a:p>
                      <a:pPr marL="403225">
                        <a:lnSpc>
                          <a:spcPct val="100000"/>
                        </a:lnSpc>
                        <a:spcBef>
                          <a:spcPts val="1550"/>
                        </a:spcBef>
                      </a:pPr>
                      <a:r>
                        <a:rPr sz="1400" spc="-10" dirty="0">
                          <a:solidFill>
                            <a:srgbClr val="182317"/>
                          </a:solidFill>
                          <a:latin typeface="KTF-Roadbrush"/>
                          <a:cs typeface="KTF-Roadbrush"/>
                        </a:rPr>
                        <a:t>wednesday</a:t>
                      </a:r>
                      <a:endParaRPr sz="1400">
                        <a:latin typeface="KTF-Roadbrush"/>
                        <a:cs typeface="KTF-Roadbrush"/>
                      </a:endParaRPr>
                    </a:p>
                  </a:txBody>
                  <a:tcPr marL="0" marR="0" marT="1968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95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54050">
                        <a:lnSpc>
                          <a:spcPct val="100000"/>
                        </a:lnSpc>
                      </a:pP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Mains</a:t>
                      </a:r>
                      <a:endParaRPr sz="110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57480" marR="149860" algn="ctr">
                        <a:lnSpc>
                          <a:spcPct val="100000"/>
                        </a:lnSpc>
                      </a:pP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Lunch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Bunch</a:t>
                      </a:r>
                      <a:r>
                        <a:rPr sz="11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Chicken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Curry with</a:t>
                      </a:r>
                      <a:r>
                        <a:rPr sz="11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Freshly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Baked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Mini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Naan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 Bread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441959">
                        <a:lnSpc>
                          <a:spcPct val="100000"/>
                        </a:lnSpc>
                      </a:pPr>
                      <a:r>
                        <a:rPr sz="110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Side</a:t>
                      </a:r>
                      <a:r>
                        <a:rPr sz="1100" spc="-5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 </a:t>
                      </a: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Dishes</a:t>
                      </a:r>
                      <a:endParaRPr sz="110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53975" marR="46355" algn="ctr">
                        <a:lnSpc>
                          <a:spcPct val="100000"/>
                        </a:lnSpc>
                      </a:pP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Broccoli </a:t>
                      </a:r>
                      <a:r>
                        <a:rPr sz="1100" spc="-75" dirty="0">
                          <a:latin typeface="Times New Roman"/>
                          <a:cs typeface="Times New Roman"/>
                        </a:rPr>
                        <a:t>&amp;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Roasted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Butternut Squash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33985" marR="126364" algn="ctr">
                        <a:lnSpc>
                          <a:spcPct val="100000"/>
                        </a:lnSpc>
                      </a:pP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Steamed</a:t>
                      </a:r>
                      <a:r>
                        <a:rPr sz="11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30" dirty="0">
                          <a:latin typeface="Times New Roman"/>
                          <a:cs typeface="Times New Roman"/>
                        </a:rPr>
                        <a:t>Fluffy</a:t>
                      </a:r>
                      <a:r>
                        <a:rPr sz="11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Rice</a:t>
                      </a:r>
                      <a:r>
                        <a:rPr sz="11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or 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Oven-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Baked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Herb</a:t>
                      </a:r>
                      <a:r>
                        <a:rPr sz="11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Wedges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00075">
                        <a:lnSpc>
                          <a:spcPct val="100000"/>
                        </a:lnSpc>
                      </a:pP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Dessert</a:t>
                      </a:r>
                      <a:endParaRPr sz="110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84455" marR="76835" algn="ctr">
                        <a:lnSpc>
                          <a:spcPct val="100000"/>
                        </a:lnSpc>
                      </a:pP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Cheesecake</a:t>
                      </a:r>
                      <a:r>
                        <a:rPr sz="11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with</a:t>
                      </a:r>
                      <a:r>
                        <a:rPr sz="11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Strawberry Sauce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546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1" name="object 11"/>
          <p:cNvGraphicFramePr>
            <a:graphicFrameLocks noGrp="1"/>
          </p:cNvGraphicFramePr>
          <p:nvPr/>
        </p:nvGraphicFramePr>
        <p:xfrm>
          <a:off x="6534000" y="1900586"/>
          <a:ext cx="1751330" cy="45231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513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23570">
                <a:tc>
                  <a:txBody>
                    <a:bodyPr/>
                    <a:lstStyle/>
                    <a:p>
                      <a:pPr marL="467359">
                        <a:lnSpc>
                          <a:spcPct val="100000"/>
                        </a:lnSpc>
                        <a:spcBef>
                          <a:spcPts val="1550"/>
                        </a:spcBef>
                      </a:pPr>
                      <a:r>
                        <a:rPr sz="1400" spc="-10" dirty="0">
                          <a:solidFill>
                            <a:srgbClr val="182317"/>
                          </a:solidFill>
                          <a:latin typeface="KTF-Roadbrush"/>
                          <a:cs typeface="KTF-Roadbrush"/>
                        </a:rPr>
                        <a:t>thursday</a:t>
                      </a:r>
                      <a:endParaRPr sz="1400">
                        <a:latin typeface="KTF-Roadbrush"/>
                        <a:cs typeface="KTF-Roadbrush"/>
                      </a:endParaRPr>
                    </a:p>
                  </a:txBody>
                  <a:tcPr marL="0" marR="0" marT="1968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95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54050">
                        <a:lnSpc>
                          <a:spcPct val="100000"/>
                        </a:lnSpc>
                      </a:pP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Mains</a:t>
                      </a:r>
                      <a:endParaRPr sz="110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93980" marR="86360" algn="ctr">
                        <a:lnSpc>
                          <a:spcPct val="100000"/>
                        </a:lnSpc>
                      </a:pPr>
                      <a:r>
                        <a:rPr sz="1100" spc="-50" dirty="0">
                          <a:latin typeface="Times New Roman"/>
                          <a:cs typeface="Times New Roman"/>
                        </a:rPr>
                        <a:t>Cook’s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Roast</a:t>
                      </a:r>
                      <a:r>
                        <a:rPr sz="11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Gammon</a:t>
                      </a:r>
                      <a:r>
                        <a:rPr sz="11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with </a:t>
                      </a:r>
                      <a:r>
                        <a:rPr sz="1100" spc="-30" dirty="0">
                          <a:latin typeface="Times New Roman"/>
                          <a:cs typeface="Times New Roman"/>
                        </a:rPr>
                        <a:t>Stuffing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75" dirty="0">
                          <a:latin typeface="Times New Roman"/>
                          <a:cs typeface="Times New Roman"/>
                        </a:rPr>
                        <a:t>&amp;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 Gravy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441959">
                        <a:lnSpc>
                          <a:spcPct val="100000"/>
                        </a:lnSpc>
                      </a:pPr>
                      <a:r>
                        <a:rPr sz="110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Side</a:t>
                      </a:r>
                      <a:r>
                        <a:rPr sz="1100" spc="-5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 </a:t>
                      </a: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Dishes</a:t>
                      </a:r>
                      <a:endParaRPr sz="110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71120" marR="63500" algn="ctr">
                        <a:lnSpc>
                          <a:spcPct val="100000"/>
                        </a:lnSpc>
                      </a:pP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Fresh</a:t>
                      </a:r>
                      <a:r>
                        <a:rPr sz="11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Selection</a:t>
                      </a:r>
                      <a:r>
                        <a:rPr sz="11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of</a:t>
                      </a:r>
                      <a:r>
                        <a:rPr sz="11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30" dirty="0">
                          <a:latin typeface="Times New Roman"/>
                          <a:cs typeface="Times New Roman"/>
                        </a:rPr>
                        <a:t>Vegetables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in</a:t>
                      </a:r>
                      <a:r>
                        <a:rPr sz="1100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Season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337820" marR="330200" algn="ctr">
                        <a:lnSpc>
                          <a:spcPct val="100000"/>
                        </a:lnSpc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Oven</a:t>
                      </a:r>
                      <a:r>
                        <a:rPr sz="11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Baked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Roast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Potatoes</a:t>
                      </a:r>
                      <a:r>
                        <a:rPr sz="1100" spc="-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75" dirty="0">
                          <a:latin typeface="Times New Roman"/>
                          <a:cs typeface="Times New Roman"/>
                        </a:rPr>
                        <a:t>&amp;</a:t>
                      </a:r>
                      <a:r>
                        <a:rPr sz="11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Mashed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Potatoes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00075">
                        <a:lnSpc>
                          <a:spcPct val="100000"/>
                        </a:lnSpc>
                      </a:pP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Dessert</a:t>
                      </a:r>
                      <a:endParaRPr sz="1100">
                        <a:latin typeface="Chalkduster"/>
                        <a:cs typeface="Chalkduster"/>
                      </a:endParaRPr>
                    </a:p>
                    <a:p>
                      <a:pPr marL="177800" marR="170180" algn="ctr">
                        <a:lnSpc>
                          <a:spcPct val="109100"/>
                        </a:lnSpc>
                        <a:spcBef>
                          <a:spcPts val="1200"/>
                        </a:spcBef>
                      </a:pP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Belgian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55" dirty="0">
                          <a:latin typeface="Times New Roman"/>
                          <a:cs typeface="Times New Roman"/>
                        </a:rPr>
                        <a:t>Waffle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with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Fruit Salad</a:t>
                      </a:r>
                      <a:r>
                        <a:rPr sz="11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75" dirty="0">
                          <a:latin typeface="Times New Roman"/>
                          <a:cs typeface="Times New Roman"/>
                        </a:rPr>
                        <a:t>&amp;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 Chocolate 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Sauce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2" name="object 12"/>
          <p:cNvGraphicFramePr>
            <a:graphicFrameLocks noGrp="1"/>
          </p:cNvGraphicFramePr>
          <p:nvPr/>
        </p:nvGraphicFramePr>
        <p:xfrm>
          <a:off x="8470800" y="1900586"/>
          <a:ext cx="1751330" cy="45231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513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2357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50"/>
                        </a:spcBef>
                      </a:pPr>
                      <a:r>
                        <a:rPr sz="1400" spc="-10" dirty="0">
                          <a:solidFill>
                            <a:srgbClr val="182317"/>
                          </a:solidFill>
                          <a:latin typeface="KTF-Roadbrush"/>
                          <a:cs typeface="KTF-Roadbrush"/>
                        </a:rPr>
                        <a:t>friday</a:t>
                      </a:r>
                      <a:endParaRPr sz="1400">
                        <a:latin typeface="KTF-Roadbrush"/>
                        <a:cs typeface="KTF-Roadbrush"/>
                      </a:endParaRPr>
                    </a:p>
                  </a:txBody>
                  <a:tcPr marL="0" marR="0" marT="1968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95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540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Mains</a:t>
                      </a:r>
                      <a:endParaRPr sz="110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08585" marR="10160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Oven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Baked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Chicken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Goujons</a:t>
                      </a:r>
                      <a:r>
                        <a:rPr sz="11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with</a:t>
                      </a:r>
                      <a:r>
                        <a:rPr sz="11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choice</a:t>
                      </a:r>
                      <a:r>
                        <a:rPr sz="11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of</a:t>
                      </a:r>
                      <a:r>
                        <a:rPr sz="11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Dip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441959">
                        <a:lnSpc>
                          <a:spcPct val="100000"/>
                        </a:lnSpc>
                      </a:pPr>
                      <a:r>
                        <a:rPr sz="110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Side</a:t>
                      </a:r>
                      <a:r>
                        <a:rPr sz="1100" spc="-5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 </a:t>
                      </a: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Dishes</a:t>
                      </a:r>
                      <a:endParaRPr sz="110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16205" marR="108585" algn="ctr">
                        <a:lnSpc>
                          <a:spcPct val="100000"/>
                        </a:lnSpc>
                      </a:pP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Baked</a:t>
                      </a:r>
                      <a:r>
                        <a:rPr sz="11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Beans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75" dirty="0">
                          <a:latin typeface="Times New Roman"/>
                          <a:cs typeface="Times New Roman"/>
                        </a:rPr>
                        <a:t>&amp;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Coleslaw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Chipped</a:t>
                      </a:r>
                      <a:r>
                        <a:rPr sz="11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Potatoes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or</a:t>
                      </a:r>
                      <a:r>
                        <a:rPr sz="11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Baked 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Jacket</a:t>
                      </a:r>
                      <a:r>
                        <a:rPr sz="11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Potato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00075">
                        <a:lnSpc>
                          <a:spcPct val="100000"/>
                        </a:lnSpc>
                      </a:pP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Dessert</a:t>
                      </a:r>
                      <a:endParaRPr sz="110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205104" marR="197485" algn="ctr">
                        <a:lnSpc>
                          <a:spcPct val="100000"/>
                        </a:lnSpc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Artic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 Roll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with</a:t>
                      </a:r>
                      <a:r>
                        <a:rPr sz="11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Summer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Berry</a:t>
                      </a:r>
                      <a:r>
                        <a:rPr sz="11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Sauce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190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457200" y="6624002"/>
            <a:ext cx="9777730" cy="479425"/>
            <a:chOff x="457200" y="6624002"/>
            <a:chExt cx="9777730" cy="479425"/>
          </a:xfrm>
        </p:grpSpPr>
        <p:sp>
          <p:nvSpPr>
            <p:cNvPr id="3" name="object 3"/>
            <p:cNvSpPr/>
            <p:nvPr/>
          </p:nvSpPr>
          <p:spPr>
            <a:xfrm>
              <a:off x="463550" y="6630352"/>
              <a:ext cx="9765030" cy="466725"/>
            </a:xfrm>
            <a:custGeom>
              <a:avLst/>
              <a:gdLst/>
              <a:ahLst/>
              <a:cxnLst/>
              <a:rect l="l" t="t" r="r" b="b"/>
              <a:pathLst>
                <a:path w="9765030" h="466725">
                  <a:moveTo>
                    <a:pt x="9764903" y="0"/>
                  </a:moveTo>
                  <a:lnTo>
                    <a:pt x="0" y="0"/>
                  </a:lnTo>
                  <a:lnTo>
                    <a:pt x="0" y="466102"/>
                  </a:lnTo>
                  <a:lnTo>
                    <a:pt x="9764903" y="466102"/>
                  </a:lnTo>
                  <a:lnTo>
                    <a:pt x="9764903" y="0"/>
                  </a:lnTo>
                  <a:close/>
                </a:path>
              </a:pathLst>
            </a:custGeom>
            <a:solidFill>
              <a:srgbClr val="9ACA3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463550" y="6630352"/>
              <a:ext cx="9765030" cy="466725"/>
            </a:xfrm>
            <a:custGeom>
              <a:avLst/>
              <a:gdLst/>
              <a:ahLst/>
              <a:cxnLst/>
              <a:rect l="l" t="t" r="r" b="b"/>
              <a:pathLst>
                <a:path w="9765030" h="466725">
                  <a:moveTo>
                    <a:pt x="0" y="466102"/>
                  </a:moveTo>
                  <a:lnTo>
                    <a:pt x="9764903" y="466102"/>
                  </a:lnTo>
                  <a:lnTo>
                    <a:pt x="9764903" y="0"/>
                  </a:lnTo>
                  <a:lnTo>
                    <a:pt x="0" y="0"/>
                  </a:lnTo>
                  <a:lnTo>
                    <a:pt x="0" y="466102"/>
                  </a:lnTo>
                  <a:close/>
                </a:path>
              </a:pathLst>
            </a:custGeom>
            <a:ln w="12700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3003" y="644626"/>
            <a:ext cx="5713463" cy="1255966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6401300" y="531554"/>
            <a:ext cx="200088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000" dirty="0">
                <a:solidFill>
                  <a:srgbClr val="231F20"/>
                </a:solidFill>
                <a:latin typeface="KTF-Roadbrush"/>
                <a:cs typeface="KTF-Roadbrush"/>
              </a:rPr>
              <a:t>Week</a:t>
            </a:r>
            <a:r>
              <a:rPr sz="1000" spc="-10" dirty="0">
                <a:solidFill>
                  <a:srgbClr val="231F20"/>
                </a:solidFill>
                <a:latin typeface="KTF-Roadbrush"/>
                <a:cs typeface="KTF-Roadbrush"/>
              </a:rPr>
              <a:t> </a:t>
            </a:r>
            <a:r>
              <a:rPr sz="1000" dirty="0">
                <a:solidFill>
                  <a:srgbClr val="231F20"/>
                </a:solidFill>
                <a:latin typeface="KTF-Roadbrush"/>
                <a:cs typeface="KTF-Roadbrush"/>
              </a:rPr>
              <a:t>Beginning:</a:t>
            </a:r>
            <a:r>
              <a:rPr sz="1000" spc="-10" dirty="0">
                <a:solidFill>
                  <a:srgbClr val="231F20"/>
                </a:solidFill>
                <a:latin typeface="KTF-Roadbrush"/>
                <a:cs typeface="KTF-Roadbrush"/>
              </a:rPr>
              <a:t> </a:t>
            </a:r>
            <a:r>
              <a:rPr sz="1000" dirty="0">
                <a:solidFill>
                  <a:srgbClr val="231F20"/>
                </a:solidFill>
                <a:latin typeface="KTF-Roadbrush"/>
                <a:cs typeface="KTF-Roadbrush"/>
              </a:rPr>
              <a:t>24th</a:t>
            </a:r>
            <a:r>
              <a:rPr sz="1000" spc="-5" dirty="0">
                <a:solidFill>
                  <a:srgbClr val="231F20"/>
                </a:solidFill>
                <a:latin typeface="KTF-Roadbrush"/>
                <a:cs typeface="KTF-Roadbrush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KTF-Roadbrush"/>
                <a:cs typeface="KTF-Roadbrush"/>
              </a:rPr>
              <a:t>February,</a:t>
            </a:r>
            <a:r>
              <a:rPr sz="1000" spc="500" dirty="0">
                <a:solidFill>
                  <a:srgbClr val="231F20"/>
                </a:solidFill>
                <a:latin typeface="KTF-Roadbrush"/>
                <a:cs typeface="KTF-Roadbrush"/>
              </a:rPr>
              <a:t> </a:t>
            </a:r>
            <a:r>
              <a:rPr sz="1000" dirty="0">
                <a:solidFill>
                  <a:srgbClr val="231F20"/>
                </a:solidFill>
                <a:latin typeface="KTF-Roadbrush"/>
                <a:cs typeface="KTF-Roadbrush"/>
              </a:rPr>
              <a:t>24th</a:t>
            </a:r>
            <a:r>
              <a:rPr sz="1000" spc="-15" dirty="0">
                <a:solidFill>
                  <a:srgbClr val="231F20"/>
                </a:solidFill>
                <a:latin typeface="KTF-Roadbrush"/>
                <a:cs typeface="KTF-Roadbrush"/>
              </a:rPr>
              <a:t> </a:t>
            </a:r>
            <a:r>
              <a:rPr sz="1000" dirty="0">
                <a:solidFill>
                  <a:srgbClr val="231F20"/>
                </a:solidFill>
                <a:latin typeface="KTF-Roadbrush"/>
                <a:cs typeface="KTF-Roadbrush"/>
              </a:rPr>
              <a:t>March,</a:t>
            </a:r>
            <a:r>
              <a:rPr sz="1000" spc="-15" dirty="0">
                <a:solidFill>
                  <a:srgbClr val="231F20"/>
                </a:solidFill>
                <a:latin typeface="KTF-Roadbrush"/>
                <a:cs typeface="KTF-Roadbrush"/>
              </a:rPr>
              <a:t> </a:t>
            </a:r>
            <a:r>
              <a:rPr sz="1000" dirty="0">
                <a:solidFill>
                  <a:srgbClr val="231F20"/>
                </a:solidFill>
                <a:latin typeface="KTF-Roadbrush"/>
                <a:cs typeface="KTF-Roadbrush"/>
              </a:rPr>
              <a:t>21th</a:t>
            </a:r>
            <a:r>
              <a:rPr sz="1000" spc="-10" dirty="0">
                <a:solidFill>
                  <a:srgbClr val="231F20"/>
                </a:solidFill>
                <a:latin typeface="KTF-Roadbrush"/>
                <a:cs typeface="KTF-Roadbrush"/>
              </a:rPr>
              <a:t> </a:t>
            </a:r>
            <a:r>
              <a:rPr sz="1000" dirty="0">
                <a:solidFill>
                  <a:srgbClr val="231F20"/>
                </a:solidFill>
                <a:latin typeface="KTF-Roadbrush"/>
                <a:cs typeface="KTF-Roadbrush"/>
              </a:rPr>
              <a:t>April,</a:t>
            </a:r>
            <a:r>
              <a:rPr sz="1000" spc="-15" dirty="0">
                <a:solidFill>
                  <a:srgbClr val="231F20"/>
                </a:solidFill>
                <a:latin typeface="KTF-Roadbrush"/>
                <a:cs typeface="KTF-Roadbrush"/>
              </a:rPr>
              <a:t> </a:t>
            </a:r>
            <a:r>
              <a:rPr sz="1000" dirty="0">
                <a:solidFill>
                  <a:srgbClr val="231F20"/>
                </a:solidFill>
                <a:latin typeface="KTF-Roadbrush"/>
                <a:cs typeface="KTF-Roadbrush"/>
              </a:rPr>
              <a:t>19th</a:t>
            </a:r>
            <a:r>
              <a:rPr sz="1000" spc="-10" dirty="0">
                <a:solidFill>
                  <a:srgbClr val="231F20"/>
                </a:solidFill>
                <a:latin typeface="KTF-Roadbrush"/>
                <a:cs typeface="KTF-Roadbrush"/>
              </a:rPr>
              <a:t> </a:t>
            </a:r>
            <a:r>
              <a:rPr sz="1000" spc="-20" dirty="0">
                <a:solidFill>
                  <a:srgbClr val="231F20"/>
                </a:solidFill>
                <a:latin typeface="KTF-Roadbrush"/>
                <a:cs typeface="KTF-Roadbrush"/>
              </a:rPr>
              <a:t>May,</a:t>
            </a:r>
            <a:r>
              <a:rPr sz="1000" spc="500" dirty="0">
                <a:solidFill>
                  <a:srgbClr val="231F20"/>
                </a:solidFill>
                <a:latin typeface="KTF-Roadbrush"/>
                <a:cs typeface="KTF-Roadbrush"/>
              </a:rPr>
              <a:t> </a:t>
            </a:r>
            <a:r>
              <a:rPr sz="1000" dirty="0">
                <a:solidFill>
                  <a:srgbClr val="231F20"/>
                </a:solidFill>
                <a:latin typeface="KTF-Roadbrush"/>
                <a:cs typeface="KTF-Roadbrush"/>
              </a:rPr>
              <a:t>16th</a:t>
            </a:r>
            <a:r>
              <a:rPr sz="1000" spc="-10" dirty="0">
                <a:solidFill>
                  <a:srgbClr val="231F20"/>
                </a:solidFill>
                <a:latin typeface="KTF-Roadbrush"/>
                <a:cs typeface="KTF-Roadbrush"/>
              </a:rPr>
              <a:t> </a:t>
            </a:r>
            <a:r>
              <a:rPr sz="1000" dirty="0">
                <a:solidFill>
                  <a:srgbClr val="231F20"/>
                </a:solidFill>
                <a:latin typeface="KTF-Roadbrush"/>
                <a:cs typeface="KTF-Roadbrush"/>
              </a:rPr>
              <a:t>June,</a:t>
            </a:r>
            <a:r>
              <a:rPr sz="1000" spc="-5" dirty="0">
                <a:solidFill>
                  <a:srgbClr val="231F20"/>
                </a:solidFill>
                <a:latin typeface="KTF-Roadbrush"/>
                <a:cs typeface="KTF-Roadbrush"/>
              </a:rPr>
              <a:t> </a:t>
            </a:r>
            <a:r>
              <a:rPr sz="1000" dirty="0">
                <a:solidFill>
                  <a:srgbClr val="231F20"/>
                </a:solidFill>
                <a:latin typeface="KTF-Roadbrush"/>
                <a:cs typeface="KTF-Roadbrush"/>
              </a:rPr>
              <a:t>8th</a:t>
            </a:r>
            <a:r>
              <a:rPr sz="1000" spc="-10" dirty="0">
                <a:solidFill>
                  <a:srgbClr val="231F20"/>
                </a:solidFill>
                <a:latin typeface="KTF-Roadbrush"/>
                <a:cs typeface="KTF-Roadbrush"/>
              </a:rPr>
              <a:t> September</a:t>
            </a:r>
            <a:endParaRPr sz="1000">
              <a:latin typeface="KTF-Roadbrush"/>
              <a:cs typeface="KTF-Roadbrush"/>
            </a:endParaRPr>
          </a:p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512999" y="1900586"/>
          <a:ext cx="1751330" cy="45231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513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23570">
                <a:tc>
                  <a:txBody>
                    <a:bodyPr/>
                    <a:lstStyle/>
                    <a:p>
                      <a:pPr marL="549910">
                        <a:lnSpc>
                          <a:spcPct val="100000"/>
                        </a:lnSpc>
                        <a:spcBef>
                          <a:spcPts val="1550"/>
                        </a:spcBef>
                      </a:pPr>
                      <a:r>
                        <a:rPr sz="1400" spc="-10" dirty="0">
                          <a:solidFill>
                            <a:srgbClr val="172316"/>
                          </a:solidFill>
                          <a:latin typeface="KTF-Roadbrush"/>
                          <a:cs typeface="KTF-Roadbrush"/>
                        </a:rPr>
                        <a:t>Monday</a:t>
                      </a:r>
                      <a:endParaRPr sz="1400">
                        <a:latin typeface="KTF-Roadbrush"/>
                        <a:cs typeface="KTF-Roadbrush"/>
                      </a:endParaRPr>
                    </a:p>
                  </a:txBody>
                  <a:tcPr marL="0" marR="0" marT="196850" marB="0">
                    <a:lnL w="1270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231F20"/>
                      </a:solidFill>
                      <a:prstDash val="solid"/>
                    </a:lnR>
                    <a:lnT w="1270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95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540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Mains</a:t>
                      </a:r>
                      <a:endParaRPr sz="110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247650" marR="240029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Golden</a:t>
                      </a:r>
                      <a:r>
                        <a:rPr sz="1100" spc="4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Crumbed</a:t>
                      </a:r>
                      <a:r>
                        <a:rPr sz="1100" spc="5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Fish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Fingers</a:t>
                      </a:r>
                      <a:r>
                        <a:rPr sz="1100" spc="-5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&amp;</a:t>
                      </a:r>
                      <a:r>
                        <a:rPr sz="1100" spc="19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Mayo</a:t>
                      </a:r>
                      <a:r>
                        <a:rPr sz="1100" spc="-5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Dip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441959">
                        <a:lnSpc>
                          <a:spcPct val="100000"/>
                        </a:lnSpc>
                      </a:pPr>
                      <a:r>
                        <a:rPr sz="110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Side</a:t>
                      </a:r>
                      <a:r>
                        <a:rPr sz="1100" spc="-5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 </a:t>
                      </a: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Dishes</a:t>
                      </a:r>
                      <a:endParaRPr sz="110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55244" marR="47625" algn="ctr">
                        <a:lnSpc>
                          <a:spcPct val="100000"/>
                        </a:lnSpc>
                      </a:pPr>
                      <a:r>
                        <a:rPr sz="11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Garden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Peas </a:t>
                      </a:r>
                      <a:r>
                        <a:rPr sz="1100" spc="-7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&amp;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Baked Beans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Mashed</a:t>
                      </a:r>
                      <a:r>
                        <a:rPr sz="1100" spc="-3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Potato</a:t>
                      </a:r>
                      <a:r>
                        <a:rPr sz="1100" spc="-3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or</a:t>
                      </a:r>
                      <a:r>
                        <a:rPr sz="1100" spc="-3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Pasta</a:t>
                      </a:r>
                      <a:r>
                        <a:rPr sz="1100" spc="-3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Salad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00075">
                        <a:lnSpc>
                          <a:spcPct val="100000"/>
                        </a:lnSpc>
                      </a:pP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Dessert</a:t>
                      </a:r>
                      <a:endParaRPr sz="110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70815" marR="163195" algn="ctr">
                        <a:lnSpc>
                          <a:spcPct val="100000"/>
                        </a:lnSpc>
                      </a:pPr>
                      <a:r>
                        <a:rPr sz="11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Homebaked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Chocolate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5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&amp;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Raspberry</a:t>
                      </a:r>
                      <a:r>
                        <a:rPr sz="1100" spc="-4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Brownie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19050" marB="0">
                    <a:lnL w="1270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231F20"/>
                      </a:solidFill>
                      <a:prstDash val="solid"/>
                    </a:lnR>
                    <a:lnT w="1270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8" name="object 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856000" y="576005"/>
            <a:ext cx="1255962" cy="1255962"/>
          </a:xfrm>
          <a:prstGeom prst="rect">
            <a:avLst/>
          </a:prstGeom>
        </p:spPr>
      </p:pic>
      <p:graphicFrame>
        <p:nvGraphicFramePr>
          <p:cNvPr id="9" name="object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0065823"/>
              </p:ext>
            </p:extLst>
          </p:nvPr>
        </p:nvGraphicFramePr>
        <p:xfrm>
          <a:off x="2520000" y="1900586"/>
          <a:ext cx="1751330" cy="45231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513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23570">
                <a:tc>
                  <a:txBody>
                    <a:bodyPr/>
                    <a:lstStyle/>
                    <a:p>
                      <a:pPr marL="528320">
                        <a:lnSpc>
                          <a:spcPct val="100000"/>
                        </a:lnSpc>
                        <a:spcBef>
                          <a:spcPts val="1550"/>
                        </a:spcBef>
                      </a:pPr>
                      <a:r>
                        <a:rPr sz="1400" spc="-10" dirty="0">
                          <a:solidFill>
                            <a:srgbClr val="172316"/>
                          </a:solidFill>
                          <a:latin typeface="KTF-Roadbrush"/>
                          <a:cs typeface="KTF-Roadbrush"/>
                        </a:rPr>
                        <a:t>tuesday</a:t>
                      </a:r>
                      <a:endParaRPr sz="1400">
                        <a:latin typeface="KTF-Roadbrush"/>
                        <a:cs typeface="KTF-Roadbrush"/>
                      </a:endParaRPr>
                    </a:p>
                  </a:txBody>
                  <a:tcPr marL="0" marR="0" marT="196850" marB="0">
                    <a:lnL w="1270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231F20"/>
                      </a:solidFill>
                      <a:prstDash val="solid"/>
                    </a:lnR>
                    <a:lnT w="1270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95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654050">
                        <a:lnSpc>
                          <a:spcPct val="100000"/>
                        </a:lnSpc>
                      </a:pP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Mains</a:t>
                      </a:r>
                      <a:endParaRPr sz="1100" dirty="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lang="en-GB" sz="1100" dirty="0">
                          <a:latin typeface="Times New Roman"/>
                          <a:cs typeface="Times New Roman"/>
                        </a:rPr>
                        <a:t>                 pizza  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167005" marR="160020" algn="ctr">
                        <a:lnSpc>
                          <a:spcPct val="100000"/>
                        </a:lnSpc>
                      </a:pPr>
                      <a:r>
                        <a:rPr sz="11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Homemade</a:t>
                      </a:r>
                      <a:r>
                        <a:rPr sz="1100" spc="1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4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Beef</a:t>
                      </a:r>
                      <a:r>
                        <a:rPr sz="1100" spc="1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Lasagne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with</a:t>
                      </a:r>
                      <a:r>
                        <a:rPr sz="1100" spc="-4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Garlic</a:t>
                      </a:r>
                      <a:r>
                        <a:rPr sz="1100" spc="-3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Bread</a:t>
                      </a:r>
                      <a:r>
                        <a:rPr sz="1100" spc="-3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Slice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441959">
                        <a:lnSpc>
                          <a:spcPct val="100000"/>
                        </a:lnSpc>
                      </a:pPr>
                      <a:r>
                        <a:rPr sz="110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Side</a:t>
                      </a:r>
                      <a:r>
                        <a:rPr sz="1100" spc="-5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 </a:t>
                      </a: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Dishes</a:t>
                      </a:r>
                      <a:endParaRPr sz="1100" dirty="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170815" marR="163195" algn="ctr">
                        <a:lnSpc>
                          <a:spcPct val="100000"/>
                        </a:lnSpc>
                      </a:pPr>
                      <a:r>
                        <a:rPr sz="11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Baton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Carrots</a:t>
                      </a:r>
                      <a:r>
                        <a:rPr sz="1100" spc="-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7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&amp;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Broccoli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Chipped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Potato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endParaRPr lang="en-GB" sz="1100" spc="-10" dirty="0">
                        <a:solidFill>
                          <a:srgbClr val="231F20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170815" marR="163195" algn="ctr">
                        <a:lnSpc>
                          <a:spcPct val="100000"/>
                        </a:lnSpc>
                      </a:pPr>
                      <a:r>
                        <a:rPr lang="en-GB" sz="11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Coleslaw 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600075">
                        <a:lnSpc>
                          <a:spcPct val="100000"/>
                        </a:lnSpc>
                      </a:pP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Dessert</a:t>
                      </a:r>
                      <a:endParaRPr sz="1100" dirty="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186055" marR="178435" algn="ctr">
                        <a:lnSpc>
                          <a:spcPct val="100000"/>
                        </a:lnSpc>
                      </a:pPr>
                      <a:r>
                        <a:rPr sz="11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Assorted</a:t>
                      </a:r>
                      <a:r>
                        <a:rPr sz="1100" spc="-5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Yoghurt</a:t>
                      </a:r>
                      <a:r>
                        <a:rPr sz="1100" spc="-5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Pots</a:t>
                      </a:r>
                      <a:r>
                        <a:rPr sz="1100" spc="-5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&amp;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Fresh</a:t>
                      </a:r>
                      <a:r>
                        <a:rPr sz="1100" spc="-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Fruit 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Salad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54610" marB="0">
                    <a:lnL w="1270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231F20"/>
                      </a:solidFill>
                      <a:prstDash val="solid"/>
                    </a:lnR>
                    <a:lnT w="1270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3" name="object 13"/>
          <p:cNvSpPr txBox="1"/>
          <p:nvPr/>
        </p:nvSpPr>
        <p:spPr>
          <a:xfrm>
            <a:off x="680274" y="6694704"/>
            <a:ext cx="2023745" cy="304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1050"/>
              </a:lnSpc>
            </a:pPr>
            <a:r>
              <a:rPr sz="1000" dirty="0">
                <a:solidFill>
                  <a:srgbClr val="FFFFFF"/>
                </a:solidFill>
                <a:latin typeface="KTF-Roadbrush"/>
                <a:cs typeface="KTF-Roadbrush"/>
              </a:rPr>
              <a:t>MILK,</a:t>
            </a:r>
            <a:r>
              <a:rPr sz="1000" spc="-10" dirty="0">
                <a:solidFill>
                  <a:srgbClr val="FFFFFF"/>
                </a:solidFill>
                <a:latin typeface="KTF-Roadbrush"/>
                <a:cs typeface="KTF-Roadbrush"/>
              </a:rPr>
              <a:t> </a:t>
            </a:r>
            <a:r>
              <a:rPr sz="1000" dirty="0">
                <a:solidFill>
                  <a:srgbClr val="FFFFFF"/>
                </a:solidFill>
                <a:latin typeface="KTF-Roadbrush"/>
                <a:cs typeface="KTF-Roadbrush"/>
              </a:rPr>
              <a:t>WATER,</a:t>
            </a:r>
            <a:r>
              <a:rPr sz="1000" spc="-10" dirty="0">
                <a:solidFill>
                  <a:srgbClr val="FFFFFF"/>
                </a:solidFill>
                <a:latin typeface="KTF-Roadbrush"/>
                <a:cs typeface="KTF-Roadbrush"/>
              </a:rPr>
              <a:t> </a:t>
            </a:r>
            <a:r>
              <a:rPr sz="1000" dirty="0">
                <a:solidFill>
                  <a:srgbClr val="FFFFFF"/>
                </a:solidFill>
                <a:latin typeface="KTF-Roadbrush"/>
                <a:cs typeface="KTF-Roadbrush"/>
              </a:rPr>
              <a:t>BREAD</a:t>
            </a:r>
            <a:r>
              <a:rPr sz="1000" spc="-5" dirty="0">
                <a:solidFill>
                  <a:srgbClr val="FFFFFF"/>
                </a:solidFill>
                <a:latin typeface="KTF-Roadbrush"/>
                <a:cs typeface="KTF-Roadbrush"/>
              </a:rPr>
              <a:t> </a:t>
            </a:r>
            <a:r>
              <a:rPr sz="1000" dirty="0">
                <a:solidFill>
                  <a:srgbClr val="FFFFFF"/>
                </a:solidFill>
                <a:latin typeface="KTF-Roadbrush"/>
                <a:cs typeface="KTF-Roadbrush"/>
              </a:rPr>
              <a:t>&amp;</a:t>
            </a:r>
            <a:r>
              <a:rPr sz="1000" spc="-10" dirty="0">
                <a:solidFill>
                  <a:srgbClr val="FFFFFF"/>
                </a:solidFill>
                <a:latin typeface="KTF-Roadbrush"/>
                <a:cs typeface="KTF-Roadbrush"/>
              </a:rPr>
              <a:t> </a:t>
            </a:r>
            <a:r>
              <a:rPr sz="1000" dirty="0">
                <a:solidFill>
                  <a:srgbClr val="FFFFFF"/>
                </a:solidFill>
                <a:latin typeface="KTF-Roadbrush"/>
                <a:cs typeface="KTF-Roadbrush"/>
              </a:rPr>
              <a:t>FRESH</a:t>
            </a:r>
            <a:r>
              <a:rPr sz="1000" spc="-5" dirty="0">
                <a:solidFill>
                  <a:srgbClr val="FFFFFF"/>
                </a:solidFill>
                <a:latin typeface="KTF-Roadbrush"/>
                <a:cs typeface="KTF-Roadbrush"/>
              </a:rPr>
              <a:t> </a:t>
            </a:r>
            <a:r>
              <a:rPr sz="1000" spc="-10" dirty="0">
                <a:solidFill>
                  <a:srgbClr val="FFFFFF"/>
                </a:solidFill>
                <a:latin typeface="KTF-Roadbrush"/>
                <a:cs typeface="KTF-Roadbrush"/>
              </a:rPr>
              <a:t>FRUIT</a:t>
            </a:r>
            <a:endParaRPr sz="1000">
              <a:latin typeface="KTF-Roadbrush"/>
              <a:cs typeface="KTF-Roadbrush"/>
            </a:endParaRPr>
          </a:p>
          <a:p>
            <a:pPr algn="ctr">
              <a:lnSpc>
                <a:spcPct val="100000"/>
              </a:lnSpc>
            </a:pPr>
            <a:r>
              <a:rPr sz="1000" spc="-10" dirty="0">
                <a:solidFill>
                  <a:srgbClr val="FFFFFF"/>
                </a:solidFill>
                <a:latin typeface="KTF-Roadbrush"/>
                <a:cs typeface="KTF-Roadbrush"/>
              </a:rPr>
              <a:t>AVAILABLE</a:t>
            </a:r>
            <a:r>
              <a:rPr sz="1000" spc="35" dirty="0">
                <a:solidFill>
                  <a:srgbClr val="FFFFFF"/>
                </a:solidFill>
                <a:latin typeface="KTF-Roadbrush"/>
                <a:cs typeface="KTF-Roadbrush"/>
              </a:rPr>
              <a:t> </a:t>
            </a:r>
            <a:r>
              <a:rPr sz="1000" spc="-10" dirty="0">
                <a:solidFill>
                  <a:srgbClr val="FFFFFF"/>
                </a:solidFill>
                <a:latin typeface="KTF-Roadbrush"/>
                <a:cs typeface="KTF-Roadbrush"/>
              </a:rPr>
              <a:t>DAILY</a:t>
            </a:r>
            <a:endParaRPr sz="1000">
              <a:latin typeface="KTF-Roadbrush"/>
              <a:cs typeface="KTF-Roadbrush"/>
            </a:endParaRPr>
          </a:p>
        </p:txBody>
      </p:sp>
      <p:sp>
        <p:nvSpPr>
          <p:cNvPr id="14" name="object 1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1050"/>
              </a:lnSpc>
            </a:pPr>
            <a:r>
              <a:rPr dirty="0"/>
              <a:t>IF</a:t>
            </a:r>
            <a:r>
              <a:rPr spc="-15" dirty="0"/>
              <a:t> </a:t>
            </a:r>
            <a:r>
              <a:rPr dirty="0"/>
              <a:t>YOU</a:t>
            </a:r>
            <a:r>
              <a:rPr spc="-10" dirty="0"/>
              <a:t> </a:t>
            </a:r>
            <a:r>
              <a:rPr dirty="0"/>
              <a:t>NEED</a:t>
            </a:r>
            <a:r>
              <a:rPr spc="-10" dirty="0"/>
              <a:t> </a:t>
            </a:r>
            <a:r>
              <a:rPr dirty="0"/>
              <a:t>ANY</a:t>
            </a:r>
            <a:r>
              <a:rPr spc="-15" dirty="0"/>
              <a:t> </a:t>
            </a:r>
            <a:r>
              <a:rPr dirty="0"/>
              <a:t>INFORMATION</a:t>
            </a:r>
            <a:r>
              <a:rPr spc="-10" dirty="0"/>
              <a:t> </a:t>
            </a:r>
            <a:r>
              <a:rPr dirty="0"/>
              <a:t>ON</a:t>
            </a:r>
            <a:r>
              <a:rPr spc="-10" dirty="0"/>
              <a:t> </a:t>
            </a:r>
            <a:r>
              <a:rPr dirty="0"/>
              <a:t>ALLERGENS,</a:t>
            </a:r>
            <a:r>
              <a:rPr spc="-10" dirty="0"/>
              <a:t> </a:t>
            </a:r>
            <a:r>
              <a:rPr dirty="0"/>
              <a:t>OR</a:t>
            </a:r>
            <a:r>
              <a:rPr spc="-15" dirty="0"/>
              <a:t> </a:t>
            </a:r>
            <a:r>
              <a:rPr dirty="0"/>
              <a:t>HAVE</a:t>
            </a:r>
            <a:r>
              <a:rPr spc="-10" dirty="0"/>
              <a:t> </a:t>
            </a:r>
            <a:r>
              <a:rPr dirty="0"/>
              <a:t>SPECIAL</a:t>
            </a:r>
            <a:r>
              <a:rPr spc="-10" dirty="0"/>
              <a:t> </a:t>
            </a:r>
            <a:r>
              <a:rPr dirty="0"/>
              <a:t>DIETARY</a:t>
            </a:r>
            <a:r>
              <a:rPr spc="-10" dirty="0"/>
              <a:t> REQUIREMENTS,</a:t>
            </a:r>
          </a:p>
          <a:p>
            <a:pPr algn="ctr">
              <a:lnSpc>
                <a:spcPct val="100000"/>
              </a:lnSpc>
            </a:pPr>
            <a:r>
              <a:rPr dirty="0"/>
              <a:t>PLEASE</a:t>
            </a:r>
            <a:r>
              <a:rPr spc="-15" dirty="0"/>
              <a:t> </a:t>
            </a:r>
            <a:r>
              <a:rPr dirty="0"/>
              <a:t>NOTIFY</a:t>
            </a:r>
            <a:r>
              <a:rPr spc="-15" dirty="0"/>
              <a:t> </a:t>
            </a:r>
            <a:r>
              <a:rPr dirty="0"/>
              <a:t>YOUR</a:t>
            </a:r>
            <a:r>
              <a:rPr spc="-15" dirty="0"/>
              <a:t> </a:t>
            </a:r>
            <a:r>
              <a:rPr dirty="0"/>
              <a:t>SCHOOL</a:t>
            </a:r>
            <a:r>
              <a:rPr spc="-10" dirty="0"/>
              <a:t> ACCORDINGLY</a:t>
            </a:r>
          </a:p>
        </p:txBody>
      </p:sp>
      <p:sp>
        <p:nvSpPr>
          <p:cNvPr id="15" name="object 1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1050"/>
              </a:lnSpc>
            </a:pPr>
            <a:r>
              <a:rPr dirty="0"/>
              <a:t>MENU</a:t>
            </a:r>
            <a:r>
              <a:rPr spc="-10" dirty="0"/>
              <a:t> </a:t>
            </a:r>
            <a:r>
              <a:rPr dirty="0"/>
              <a:t>SUBJECT</a:t>
            </a:r>
            <a:r>
              <a:rPr spc="-10" dirty="0"/>
              <a:t> </a:t>
            </a:r>
            <a:r>
              <a:rPr dirty="0"/>
              <a:t>TO</a:t>
            </a:r>
            <a:r>
              <a:rPr spc="-10" dirty="0"/>
              <a:t> PRODUCT</a:t>
            </a:r>
          </a:p>
          <a:p>
            <a:pPr algn="ctr">
              <a:lnSpc>
                <a:spcPct val="100000"/>
              </a:lnSpc>
            </a:pPr>
            <a:r>
              <a:rPr spc="-10" dirty="0"/>
              <a:t>AVAILABLIITY</a:t>
            </a:r>
          </a:p>
        </p:txBody>
      </p:sp>
      <p:graphicFrame>
        <p:nvGraphicFramePr>
          <p:cNvPr id="10" name="object 10"/>
          <p:cNvGraphicFramePr>
            <a:graphicFrameLocks noGrp="1"/>
          </p:cNvGraphicFramePr>
          <p:nvPr/>
        </p:nvGraphicFramePr>
        <p:xfrm>
          <a:off x="6534000" y="1900586"/>
          <a:ext cx="1751330" cy="45231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513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23570">
                <a:tc>
                  <a:txBody>
                    <a:bodyPr/>
                    <a:lstStyle/>
                    <a:p>
                      <a:pPr marL="467359">
                        <a:lnSpc>
                          <a:spcPct val="100000"/>
                        </a:lnSpc>
                        <a:spcBef>
                          <a:spcPts val="1550"/>
                        </a:spcBef>
                      </a:pPr>
                      <a:r>
                        <a:rPr sz="1400" spc="-10" dirty="0">
                          <a:solidFill>
                            <a:srgbClr val="172316"/>
                          </a:solidFill>
                          <a:latin typeface="KTF-Roadbrush"/>
                          <a:cs typeface="KTF-Roadbrush"/>
                        </a:rPr>
                        <a:t>thursday</a:t>
                      </a:r>
                      <a:endParaRPr sz="1400">
                        <a:latin typeface="KTF-Roadbrush"/>
                        <a:cs typeface="KTF-Roadbrush"/>
                      </a:endParaRPr>
                    </a:p>
                  </a:txBody>
                  <a:tcPr marL="0" marR="0" marT="196850" marB="0">
                    <a:lnL w="1270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231F20"/>
                      </a:solidFill>
                      <a:prstDash val="solid"/>
                    </a:lnR>
                    <a:lnT w="1270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95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Mains</a:t>
                      </a:r>
                      <a:endParaRPr sz="110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65735" marR="158115" algn="ctr">
                        <a:lnSpc>
                          <a:spcPct val="100000"/>
                        </a:lnSpc>
                      </a:pPr>
                      <a:r>
                        <a:rPr sz="1100" spc="-5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Cook’s</a:t>
                      </a:r>
                      <a:r>
                        <a:rPr sz="1100" spc="-3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Roast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Turkey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with </a:t>
                      </a:r>
                      <a:r>
                        <a:rPr sz="1100" spc="-3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Stuffing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7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&amp;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Gravy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441959">
                        <a:lnSpc>
                          <a:spcPct val="100000"/>
                        </a:lnSpc>
                      </a:pPr>
                      <a:r>
                        <a:rPr sz="110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Side</a:t>
                      </a:r>
                      <a:r>
                        <a:rPr sz="1100" spc="-5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 </a:t>
                      </a: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Dishes</a:t>
                      </a:r>
                      <a:endParaRPr sz="110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71120" marR="63500" algn="ctr">
                        <a:lnSpc>
                          <a:spcPct val="100000"/>
                        </a:lnSpc>
                      </a:pPr>
                      <a:r>
                        <a:rPr sz="11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Fresh</a:t>
                      </a:r>
                      <a:r>
                        <a:rPr sz="1100" spc="-4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Selection</a:t>
                      </a:r>
                      <a:r>
                        <a:rPr sz="1100" spc="-3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of</a:t>
                      </a:r>
                      <a:r>
                        <a:rPr sz="1100" spc="-3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3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Vegetables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in</a:t>
                      </a:r>
                      <a:r>
                        <a:rPr sz="1100" spc="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Season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337820" marR="330200" algn="ctr">
                        <a:lnSpc>
                          <a:spcPct val="100000"/>
                        </a:lnSpc>
                      </a:pPr>
                      <a:r>
                        <a:rPr sz="11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Oven</a:t>
                      </a:r>
                      <a:r>
                        <a:rPr sz="1100" spc="-3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Baked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Roast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Potatoes</a:t>
                      </a:r>
                      <a:r>
                        <a:rPr sz="1100" spc="-6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7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&amp;</a:t>
                      </a:r>
                      <a:r>
                        <a:rPr sz="1100" spc="-3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Mashed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1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Potatoes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Dessert</a:t>
                      </a:r>
                      <a:endParaRPr sz="110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2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Ice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Cream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with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5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Two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Fruits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231F20"/>
                      </a:solidFill>
                      <a:prstDash val="solid"/>
                    </a:lnR>
                    <a:lnT w="1270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1" name="object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4720027"/>
              </p:ext>
            </p:extLst>
          </p:nvPr>
        </p:nvGraphicFramePr>
        <p:xfrm>
          <a:off x="4527000" y="1900586"/>
          <a:ext cx="1751330" cy="45231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513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23570">
                <a:tc>
                  <a:txBody>
                    <a:bodyPr/>
                    <a:lstStyle/>
                    <a:p>
                      <a:pPr marL="403225">
                        <a:lnSpc>
                          <a:spcPct val="100000"/>
                        </a:lnSpc>
                        <a:spcBef>
                          <a:spcPts val="1550"/>
                        </a:spcBef>
                      </a:pPr>
                      <a:r>
                        <a:rPr sz="1400" spc="-10" dirty="0">
                          <a:solidFill>
                            <a:srgbClr val="172316"/>
                          </a:solidFill>
                          <a:latin typeface="KTF-Roadbrush"/>
                          <a:cs typeface="KTF-Roadbrush"/>
                        </a:rPr>
                        <a:t>wednesday</a:t>
                      </a:r>
                      <a:endParaRPr sz="1400">
                        <a:latin typeface="KTF-Roadbrush"/>
                        <a:cs typeface="KTF-Roadbrush"/>
                      </a:endParaRPr>
                    </a:p>
                  </a:txBody>
                  <a:tcPr marL="0" marR="0" marT="196850" marB="0">
                    <a:lnL w="1270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231F20"/>
                      </a:solidFill>
                      <a:prstDash val="solid"/>
                    </a:lnR>
                    <a:lnT w="1270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95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654050">
                        <a:lnSpc>
                          <a:spcPct val="100000"/>
                        </a:lnSpc>
                      </a:pP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Mains</a:t>
                      </a:r>
                      <a:endParaRPr sz="1100" dirty="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157480" marR="149860" algn="ctr">
                        <a:lnSpc>
                          <a:spcPct val="100000"/>
                        </a:lnSpc>
                      </a:pPr>
                      <a:r>
                        <a:rPr sz="11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Lunch</a:t>
                      </a:r>
                      <a:r>
                        <a:rPr sz="1100" spc="-4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Bunch</a:t>
                      </a:r>
                      <a:r>
                        <a:rPr sz="1100" spc="-4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Chicken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Curry with</a:t>
                      </a:r>
                      <a:r>
                        <a:rPr sz="1100" spc="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Freshly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Baked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Mini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Naan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Bread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Side</a:t>
                      </a:r>
                      <a:r>
                        <a:rPr sz="1100" spc="-5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 </a:t>
                      </a: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Dishes</a:t>
                      </a:r>
                      <a:endParaRPr sz="1100" dirty="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245110" marR="237490" algn="ctr">
                        <a:lnSpc>
                          <a:spcPct val="100000"/>
                        </a:lnSpc>
                      </a:pPr>
                      <a:r>
                        <a:rPr sz="1100" spc="-2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Sweetcorn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245110" marR="237490" algn="ctr">
                        <a:lnSpc>
                          <a:spcPct val="100000"/>
                        </a:lnSpc>
                      </a:pPr>
                      <a:r>
                        <a:rPr sz="11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Steamed</a:t>
                      </a:r>
                      <a:r>
                        <a:rPr sz="1100" spc="-4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3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Fluffy</a:t>
                      </a:r>
                      <a:r>
                        <a:rPr sz="1100" spc="-3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Rice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600075">
                        <a:lnSpc>
                          <a:spcPct val="100000"/>
                        </a:lnSpc>
                      </a:pP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Dessert</a:t>
                      </a:r>
                      <a:endParaRPr sz="1100" dirty="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127000" marR="120014" algn="ctr">
                        <a:lnSpc>
                          <a:spcPct val="100000"/>
                        </a:lnSpc>
                      </a:pPr>
                      <a:r>
                        <a:rPr sz="1100" spc="-1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Apple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Crumble</a:t>
                      </a:r>
                      <a:r>
                        <a:rPr lang="en-GB" sz="11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/sponge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5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&amp;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Custard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54610" marB="0">
                    <a:lnL w="1270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231F20"/>
                      </a:solidFill>
                      <a:prstDash val="solid"/>
                    </a:lnR>
                    <a:lnT w="1270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2" name="object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5382486"/>
              </p:ext>
            </p:extLst>
          </p:nvPr>
        </p:nvGraphicFramePr>
        <p:xfrm>
          <a:off x="8470800" y="1900586"/>
          <a:ext cx="1751330" cy="45231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513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2357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50"/>
                        </a:spcBef>
                      </a:pPr>
                      <a:r>
                        <a:rPr sz="1400" spc="-10" dirty="0">
                          <a:solidFill>
                            <a:srgbClr val="172316"/>
                          </a:solidFill>
                          <a:latin typeface="KTF-Roadbrush"/>
                          <a:cs typeface="KTF-Roadbrush"/>
                        </a:rPr>
                        <a:t>friday</a:t>
                      </a:r>
                      <a:endParaRPr sz="1400">
                        <a:latin typeface="KTF-Roadbrush"/>
                        <a:cs typeface="KTF-Roadbrush"/>
                      </a:endParaRPr>
                    </a:p>
                  </a:txBody>
                  <a:tcPr marL="0" marR="0" marT="196850" marB="0">
                    <a:lnL w="1270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231F20"/>
                      </a:solidFill>
                      <a:prstDash val="solid"/>
                    </a:lnR>
                    <a:lnT w="1270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95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6540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Mains</a:t>
                      </a:r>
                      <a:endParaRPr sz="1100" dirty="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143510" marR="13652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Cheeseburger</a:t>
                      </a:r>
                      <a:r>
                        <a:rPr sz="1100" spc="-5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with</a:t>
                      </a:r>
                      <a:r>
                        <a:rPr sz="1100" spc="-4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Burger </a:t>
                      </a:r>
                      <a:r>
                        <a:rPr sz="1100" spc="-3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Sauce</a:t>
                      </a:r>
                      <a:r>
                        <a:rPr sz="1100" spc="-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in</a:t>
                      </a:r>
                      <a:r>
                        <a:rPr sz="1100" spc="-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Bap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441959">
                        <a:lnSpc>
                          <a:spcPct val="100000"/>
                        </a:lnSpc>
                      </a:pPr>
                      <a:r>
                        <a:rPr sz="110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Side</a:t>
                      </a:r>
                      <a:r>
                        <a:rPr sz="1100" spc="-5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 </a:t>
                      </a: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Dishes</a:t>
                      </a:r>
                      <a:endParaRPr sz="1100" dirty="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182245" marR="174625" algn="ctr">
                        <a:lnSpc>
                          <a:spcPct val="100000"/>
                        </a:lnSpc>
                      </a:pPr>
                      <a:r>
                        <a:rPr sz="11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Mini</a:t>
                      </a:r>
                      <a:r>
                        <a:rPr sz="1100" spc="1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Corn</a:t>
                      </a:r>
                      <a:r>
                        <a:rPr sz="1100" spc="1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on</a:t>
                      </a:r>
                      <a:r>
                        <a:rPr sz="1100" spc="1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the</a:t>
                      </a:r>
                      <a:r>
                        <a:rPr sz="1100" spc="1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Cob</a:t>
                      </a:r>
                      <a:r>
                        <a:rPr sz="1100" spc="1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5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&amp;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Coleslaw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116205" marR="108585" algn="ctr">
                        <a:lnSpc>
                          <a:spcPct val="100000"/>
                        </a:lnSpc>
                      </a:pPr>
                      <a:r>
                        <a:rPr sz="11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Chipped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Potatoes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600075">
                        <a:lnSpc>
                          <a:spcPct val="100000"/>
                        </a:lnSpc>
                      </a:pP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Dessert</a:t>
                      </a:r>
                      <a:endParaRPr sz="1100" dirty="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175895" marR="168275" algn="ctr">
                        <a:lnSpc>
                          <a:spcPct val="100000"/>
                        </a:lnSpc>
                      </a:pPr>
                      <a:r>
                        <a:rPr sz="11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Homebaked</a:t>
                      </a:r>
                      <a:r>
                        <a:rPr sz="1100" spc="-3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Oaty</a:t>
                      </a:r>
                      <a:r>
                        <a:rPr sz="1100" spc="-3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Biscuit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with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Fresh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Fruit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9050" marB="0">
                    <a:lnL w="1270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231F20"/>
                      </a:solidFill>
                      <a:prstDash val="solid"/>
                    </a:lnR>
                    <a:lnT w="1270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401300" y="531554"/>
            <a:ext cx="158813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000" dirty="0">
                <a:solidFill>
                  <a:srgbClr val="231F20"/>
                </a:solidFill>
                <a:latin typeface="KTF-Roadbrush"/>
                <a:cs typeface="KTF-Roadbrush"/>
              </a:rPr>
              <a:t>Week</a:t>
            </a:r>
            <a:r>
              <a:rPr sz="1000" spc="-5" dirty="0">
                <a:solidFill>
                  <a:srgbClr val="231F20"/>
                </a:solidFill>
                <a:latin typeface="KTF-Roadbrush"/>
                <a:cs typeface="KTF-Roadbrush"/>
              </a:rPr>
              <a:t> </a:t>
            </a:r>
            <a:r>
              <a:rPr sz="1000" dirty="0">
                <a:solidFill>
                  <a:srgbClr val="231F20"/>
                </a:solidFill>
                <a:latin typeface="KTF-Roadbrush"/>
                <a:cs typeface="KTF-Roadbrush"/>
              </a:rPr>
              <a:t>Beginning: 3</a:t>
            </a:r>
            <a:r>
              <a:rPr sz="1000" spc="-5" dirty="0">
                <a:solidFill>
                  <a:srgbClr val="231F20"/>
                </a:solidFill>
                <a:latin typeface="KTF-Roadbrush"/>
                <a:cs typeface="KTF-Roadbrush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KTF-Roadbrush"/>
                <a:cs typeface="KTF-Roadbrush"/>
              </a:rPr>
              <a:t>March,</a:t>
            </a:r>
            <a:r>
              <a:rPr sz="1000" spc="500" dirty="0">
                <a:solidFill>
                  <a:srgbClr val="231F20"/>
                </a:solidFill>
                <a:latin typeface="KTF-Roadbrush"/>
                <a:cs typeface="KTF-Roadbrush"/>
              </a:rPr>
              <a:t> </a:t>
            </a:r>
            <a:r>
              <a:rPr sz="1000" dirty="0">
                <a:solidFill>
                  <a:srgbClr val="231F20"/>
                </a:solidFill>
                <a:latin typeface="KTF-Roadbrush"/>
                <a:cs typeface="KTF-Roadbrush"/>
              </a:rPr>
              <a:t>31</a:t>
            </a:r>
            <a:r>
              <a:rPr sz="1000" spc="-10" dirty="0">
                <a:solidFill>
                  <a:srgbClr val="231F20"/>
                </a:solidFill>
                <a:latin typeface="KTF-Roadbrush"/>
                <a:cs typeface="KTF-Roadbrush"/>
              </a:rPr>
              <a:t> </a:t>
            </a:r>
            <a:r>
              <a:rPr sz="1000" dirty="0">
                <a:solidFill>
                  <a:srgbClr val="231F20"/>
                </a:solidFill>
                <a:latin typeface="KTF-Roadbrush"/>
                <a:cs typeface="KTF-Roadbrush"/>
              </a:rPr>
              <a:t>March,</a:t>
            </a:r>
            <a:r>
              <a:rPr sz="1000" spc="-5" dirty="0">
                <a:solidFill>
                  <a:srgbClr val="231F20"/>
                </a:solidFill>
                <a:latin typeface="KTF-Roadbrush"/>
                <a:cs typeface="KTF-Roadbrush"/>
              </a:rPr>
              <a:t> </a:t>
            </a:r>
            <a:r>
              <a:rPr sz="1000" dirty="0">
                <a:solidFill>
                  <a:srgbClr val="231F20"/>
                </a:solidFill>
                <a:latin typeface="KTF-Roadbrush"/>
                <a:cs typeface="KTF-Roadbrush"/>
              </a:rPr>
              <a:t>28</a:t>
            </a:r>
            <a:r>
              <a:rPr sz="1000" spc="-5" dirty="0">
                <a:solidFill>
                  <a:srgbClr val="231F20"/>
                </a:solidFill>
                <a:latin typeface="KTF-Roadbrush"/>
                <a:cs typeface="KTF-Roadbrush"/>
              </a:rPr>
              <a:t> </a:t>
            </a:r>
            <a:r>
              <a:rPr sz="1000" dirty="0">
                <a:solidFill>
                  <a:srgbClr val="231F20"/>
                </a:solidFill>
                <a:latin typeface="KTF-Roadbrush"/>
                <a:cs typeface="KTF-Roadbrush"/>
              </a:rPr>
              <a:t>April,</a:t>
            </a:r>
            <a:r>
              <a:rPr sz="1000" spc="-5" dirty="0">
                <a:solidFill>
                  <a:srgbClr val="231F20"/>
                </a:solidFill>
                <a:latin typeface="KTF-Roadbrush"/>
                <a:cs typeface="KTF-Roadbrush"/>
              </a:rPr>
              <a:t> </a:t>
            </a:r>
            <a:r>
              <a:rPr sz="1000" dirty="0">
                <a:solidFill>
                  <a:srgbClr val="231F20"/>
                </a:solidFill>
                <a:latin typeface="KTF-Roadbrush"/>
                <a:cs typeface="KTF-Roadbrush"/>
              </a:rPr>
              <a:t>26</a:t>
            </a:r>
            <a:r>
              <a:rPr sz="1000" spc="-5" dirty="0">
                <a:solidFill>
                  <a:srgbClr val="231F20"/>
                </a:solidFill>
                <a:latin typeface="KTF-Roadbrush"/>
                <a:cs typeface="KTF-Roadbrush"/>
              </a:rPr>
              <a:t> </a:t>
            </a:r>
            <a:r>
              <a:rPr sz="1000" spc="-20" dirty="0">
                <a:solidFill>
                  <a:srgbClr val="231F20"/>
                </a:solidFill>
                <a:latin typeface="KTF-Roadbrush"/>
                <a:cs typeface="KTF-Roadbrush"/>
              </a:rPr>
              <a:t>May,</a:t>
            </a:r>
            <a:endParaRPr sz="1000">
              <a:latin typeface="KTF-Roadbrush"/>
              <a:cs typeface="KTF-Roadbrush"/>
            </a:endParaRPr>
          </a:p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231F20"/>
                </a:solidFill>
                <a:latin typeface="KTF-Roadbrush"/>
                <a:cs typeface="KTF-Roadbrush"/>
              </a:rPr>
              <a:t>23</a:t>
            </a:r>
            <a:r>
              <a:rPr sz="1000" spc="-10" dirty="0">
                <a:solidFill>
                  <a:srgbClr val="231F20"/>
                </a:solidFill>
                <a:latin typeface="KTF-Roadbrush"/>
                <a:cs typeface="KTF-Roadbrush"/>
              </a:rPr>
              <a:t> </a:t>
            </a:r>
            <a:r>
              <a:rPr sz="1000" dirty="0">
                <a:solidFill>
                  <a:srgbClr val="231F20"/>
                </a:solidFill>
                <a:latin typeface="KTF-Roadbrush"/>
                <a:cs typeface="KTF-Roadbrush"/>
              </a:rPr>
              <a:t>June,</a:t>
            </a:r>
            <a:r>
              <a:rPr sz="1000" spc="-5" dirty="0">
                <a:solidFill>
                  <a:srgbClr val="231F20"/>
                </a:solidFill>
                <a:latin typeface="KTF-Roadbrush"/>
                <a:cs typeface="KTF-Roadbrush"/>
              </a:rPr>
              <a:t> </a:t>
            </a:r>
            <a:r>
              <a:rPr sz="1000" dirty="0">
                <a:solidFill>
                  <a:srgbClr val="231F20"/>
                </a:solidFill>
                <a:latin typeface="KTF-Roadbrush"/>
                <a:cs typeface="KTF-Roadbrush"/>
              </a:rPr>
              <a:t>15</a:t>
            </a:r>
            <a:r>
              <a:rPr sz="1000" spc="-5" dirty="0">
                <a:solidFill>
                  <a:srgbClr val="231F20"/>
                </a:solidFill>
                <a:latin typeface="KTF-Roadbrush"/>
                <a:cs typeface="KTF-Roadbrush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KTF-Roadbrush"/>
                <a:cs typeface="KTF-Roadbrush"/>
              </a:rPr>
              <a:t>September</a:t>
            </a:r>
            <a:endParaRPr sz="1000">
              <a:latin typeface="KTF-Roadbrush"/>
              <a:cs typeface="KTF-Roadbrush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978836" y="457205"/>
            <a:ext cx="1255962" cy="1255962"/>
          </a:xfrm>
          <a:prstGeom prst="rect">
            <a:avLst/>
          </a:prstGeom>
        </p:spPr>
      </p:pic>
      <p:grpSp>
        <p:nvGrpSpPr>
          <p:cNvPr id="4" name="object 4"/>
          <p:cNvGrpSpPr/>
          <p:nvPr/>
        </p:nvGrpSpPr>
        <p:grpSpPr>
          <a:xfrm>
            <a:off x="457200" y="6624002"/>
            <a:ext cx="9777730" cy="479425"/>
            <a:chOff x="457200" y="6624002"/>
            <a:chExt cx="9777730" cy="479425"/>
          </a:xfrm>
        </p:grpSpPr>
        <p:sp>
          <p:nvSpPr>
            <p:cNvPr id="5" name="object 5"/>
            <p:cNvSpPr/>
            <p:nvPr/>
          </p:nvSpPr>
          <p:spPr>
            <a:xfrm>
              <a:off x="463550" y="6630352"/>
              <a:ext cx="9765030" cy="466725"/>
            </a:xfrm>
            <a:custGeom>
              <a:avLst/>
              <a:gdLst/>
              <a:ahLst/>
              <a:cxnLst/>
              <a:rect l="l" t="t" r="r" b="b"/>
              <a:pathLst>
                <a:path w="9765030" h="466725">
                  <a:moveTo>
                    <a:pt x="9764903" y="0"/>
                  </a:moveTo>
                  <a:lnTo>
                    <a:pt x="0" y="0"/>
                  </a:lnTo>
                  <a:lnTo>
                    <a:pt x="0" y="466102"/>
                  </a:lnTo>
                  <a:lnTo>
                    <a:pt x="9764903" y="466102"/>
                  </a:lnTo>
                  <a:lnTo>
                    <a:pt x="9764903" y="0"/>
                  </a:lnTo>
                  <a:close/>
                </a:path>
              </a:pathLst>
            </a:custGeom>
            <a:solidFill>
              <a:srgbClr val="9ACA3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63550" y="6630352"/>
              <a:ext cx="9765030" cy="466725"/>
            </a:xfrm>
            <a:custGeom>
              <a:avLst/>
              <a:gdLst/>
              <a:ahLst/>
              <a:cxnLst/>
              <a:rect l="l" t="t" r="r" b="b"/>
              <a:pathLst>
                <a:path w="9765030" h="466725">
                  <a:moveTo>
                    <a:pt x="0" y="466102"/>
                  </a:moveTo>
                  <a:lnTo>
                    <a:pt x="9764903" y="466102"/>
                  </a:lnTo>
                  <a:lnTo>
                    <a:pt x="9764903" y="0"/>
                  </a:lnTo>
                  <a:lnTo>
                    <a:pt x="0" y="0"/>
                  </a:lnTo>
                  <a:lnTo>
                    <a:pt x="0" y="466102"/>
                  </a:lnTo>
                  <a:close/>
                </a:path>
              </a:pathLst>
            </a:custGeom>
            <a:ln w="12700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7" name="objec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117064"/>
              </p:ext>
            </p:extLst>
          </p:nvPr>
        </p:nvGraphicFramePr>
        <p:xfrm>
          <a:off x="512999" y="1900586"/>
          <a:ext cx="1751330" cy="45231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513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23570">
                <a:tc>
                  <a:txBody>
                    <a:bodyPr/>
                    <a:lstStyle/>
                    <a:p>
                      <a:pPr marL="549910">
                        <a:lnSpc>
                          <a:spcPct val="100000"/>
                        </a:lnSpc>
                        <a:spcBef>
                          <a:spcPts val="1550"/>
                        </a:spcBef>
                      </a:pPr>
                      <a:r>
                        <a:rPr sz="1400" spc="-10" dirty="0">
                          <a:solidFill>
                            <a:srgbClr val="172316"/>
                          </a:solidFill>
                          <a:latin typeface="KTF-Roadbrush"/>
                          <a:cs typeface="KTF-Roadbrush"/>
                        </a:rPr>
                        <a:t>Monday</a:t>
                      </a:r>
                      <a:endParaRPr sz="1400">
                        <a:latin typeface="KTF-Roadbrush"/>
                        <a:cs typeface="KTF-Roadbrush"/>
                      </a:endParaRPr>
                    </a:p>
                  </a:txBody>
                  <a:tcPr marL="0" marR="0" marT="196850" marB="0">
                    <a:lnL w="1270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231F20"/>
                      </a:solidFill>
                      <a:prstDash val="solid"/>
                    </a:lnR>
                    <a:lnT w="1270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95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Mains</a:t>
                      </a:r>
                      <a:endParaRPr sz="1100" dirty="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142240" marR="13525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Oven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Baked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Cod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Goujons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with</a:t>
                      </a:r>
                      <a:r>
                        <a:rPr sz="1100" spc="-4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Mayo</a:t>
                      </a:r>
                      <a:r>
                        <a:rPr sz="1100" spc="-3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Dip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441959">
                        <a:lnSpc>
                          <a:spcPct val="100000"/>
                        </a:lnSpc>
                      </a:pPr>
                      <a:r>
                        <a:rPr sz="110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Side</a:t>
                      </a:r>
                      <a:r>
                        <a:rPr sz="1100" spc="-5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 </a:t>
                      </a: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Dishes</a:t>
                      </a:r>
                      <a:endParaRPr sz="1100" dirty="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100330" marR="92710" algn="ctr">
                        <a:lnSpc>
                          <a:spcPct val="100000"/>
                        </a:lnSpc>
                      </a:pPr>
                      <a:r>
                        <a:rPr sz="11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Garden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Peas </a:t>
                      </a:r>
                      <a:r>
                        <a:rPr sz="1100" spc="-7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&amp;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Salad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Chipped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Potatoes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Dessert</a:t>
                      </a:r>
                      <a:endParaRPr sz="1100" dirty="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114300" marR="106045" algn="ctr">
                        <a:lnSpc>
                          <a:spcPct val="100000"/>
                        </a:lnSpc>
                      </a:pPr>
                      <a:r>
                        <a:rPr sz="11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Ice-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Cream</a:t>
                      </a:r>
                      <a:r>
                        <a:rPr lang="en-GB" sz="1100" spc="-25" baseline="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7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&amp;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Orange Wedges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9050" marB="0">
                    <a:lnL w="1270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231F20"/>
                      </a:solidFill>
                      <a:prstDash val="solid"/>
                    </a:lnR>
                    <a:lnT w="1270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2" name="object 12"/>
          <p:cNvSpPr txBox="1"/>
          <p:nvPr/>
        </p:nvSpPr>
        <p:spPr>
          <a:xfrm>
            <a:off x="680274" y="6694704"/>
            <a:ext cx="2023745" cy="304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1050"/>
              </a:lnSpc>
            </a:pPr>
            <a:r>
              <a:rPr sz="1000" dirty="0">
                <a:solidFill>
                  <a:srgbClr val="FFFFFF"/>
                </a:solidFill>
                <a:latin typeface="KTF-Roadbrush"/>
                <a:cs typeface="KTF-Roadbrush"/>
              </a:rPr>
              <a:t>MILK,</a:t>
            </a:r>
            <a:r>
              <a:rPr sz="1000" spc="-10" dirty="0">
                <a:solidFill>
                  <a:srgbClr val="FFFFFF"/>
                </a:solidFill>
                <a:latin typeface="KTF-Roadbrush"/>
                <a:cs typeface="KTF-Roadbrush"/>
              </a:rPr>
              <a:t> </a:t>
            </a:r>
            <a:r>
              <a:rPr sz="1000" dirty="0">
                <a:solidFill>
                  <a:srgbClr val="FFFFFF"/>
                </a:solidFill>
                <a:latin typeface="KTF-Roadbrush"/>
                <a:cs typeface="KTF-Roadbrush"/>
              </a:rPr>
              <a:t>WATER,</a:t>
            </a:r>
            <a:r>
              <a:rPr sz="1000" spc="-10" dirty="0">
                <a:solidFill>
                  <a:srgbClr val="FFFFFF"/>
                </a:solidFill>
                <a:latin typeface="KTF-Roadbrush"/>
                <a:cs typeface="KTF-Roadbrush"/>
              </a:rPr>
              <a:t> </a:t>
            </a:r>
            <a:r>
              <a:rPr sz="1000" dirty="0">
                <a:solidFill>
                  <a:srgbClr val="FFFFFF"/>
                </a:solidFill>
                <a:latin typeface="KTF-Roadbrush"/>
                <a:cs typeface="KTF-Roadbrush"/>
              </a:rPr>
              <a:t>BREAD</a:t>
            </a:r>
            <a:r>
              <a:rPr sz="1000" spc="-5" dirty="0">
                <a:solidFill>
                  <a:srgbClr val="FFFFFF"/>
                </a:solidFill>
                <a:latin typeface="KTF-Roadbrush"/>
                <a:cs typeface="KTF-Roadbrush"/>
              </a:rPr>
              <a:t> </a:t>
            </a:r>
            <a:r>
              <a:rPr sz="1000" dirty="0">
                <a:solidFill>
                  <a:srgbClr val="FFFFFF"/>
                </a:solidFill>
                <a:latin typeface="KTF-Roadbrush"/>
                <a:cs typeface="KTF-Roadbrush"/>
              </a:rPr>
              <a:t>&amp;</a:t>
            </a:r>
            <a:r>
              <a:rPr sz="1000" spc="-10" dirty="0">
                <a:solidFill>
                  <a:srgbClr val="FFFFFF"/>
                </a:solidFill>
                <a:latin typeface="KTF-Roadbrush"/>
                <a:cs typeface="KTF-Roadbrush"/>
              </a:rPr>
              <a:t> </a:t>
            </a:r>
            <a:r>
              <a:rPr sz="1000" dirty="0">
                <a:solidFill>
                  <a:srgbClr val="FFFFFF"/>
                </a:solidFill>
                <a:latin typeface="KTF-Roadbrush"/>
                <a:cs typeface="KTF-Roadbrush"/>
              </a:rPr>
              <a:t>FRESH</a:t>
            </a:r>
            <a:r>
              <a:rPr sz="1000" spc="-5" dirty="0">
                <a:solidFill>
                  <a:srgbClr val="FFFFFF"/>
                </a:solidFill>
                <a:latin typeface="KTF-Roadbrush"/>
                <a:cs typeface="KTF-Roadbrush"/>
              </a:rPr>
              <a:t> </a:t>
            </a:r>
            <a:r>
              <a:rPr sz="1000" spc="-10" dirty="0">
                <a:solidFill>
                  <a:srgbClr val="FFFFFF"/>
                </a:solidFill>
                <a:latin typeface="KTF-Roadbrush"/>
                <a:cs typeface="KTF-Roadbrush"/>
              </a:rPr>
              <a:t>FRUIT</a:t>
            </a:r>
            <a:endParaRPr sz="1000">
              <a:latin typeface="KTF-Roadbrush"/>
              <a:cs typeface="KTF-Roadbrush"/>
            </a:endParaRPr>
          </a:p>
          <a:p>
            <a:pPr algn="ctr">
              <a:lnSpc>
                <a:spcPct val="100000"/>
              </a:lnSpc>
            </a:pPr>
            <a:r>
              <a:rPr sz="1000" spc="-10" dirty="0">
                <a:solidFill>
                  <a:srgbClr val="FFFFFF"/>
                </a:solidFill>
                <a:latin typeface="KTF-Roadbrush"/>
                <a:cs typeface="KTF-Roadbrush"/>
              </a:rPr>
              <a:t>AVAILABLE</a:t>
            </a:r>
            <a:r>
              <a:rPr sz="1000" spc="35" dirty="0">
                <a:solidFill>
                  <a:srgbClr val="FFFFFF"/>
                </a:solidFill>
                <a:latin typeface="KTF-Roadbrush"/>
                <a:cs typeface="KTF-Roadbrush"/>
              </a:rPr>
              <a:t> </a:t>
            </a:r>
            <a:r>
              <a:rPr sz="1000" spc="-10" dirty="0">
                <a:solidFill>
                  <a:srgbClr val="FFFFFF"/>
                </a:solidFill>
                <a:latin typeface="KTF-Roadbrush"/>
                <a:cs typeface="KTF-Roadbrush"/>
              </a:rPr>
              <a:t>DAILY</a:t>
            </a:r>
            <a:endParaRPr sz="1000">
              <a:latin typeface="KTF-Roadbrush"/>
              <a:cs typeface="KTF-Roadbrush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1050"/>
              </a:lnSpc>
            </a:pPr>
            <a:r>
              <a:rPr dirty="0"/>
              <a:t>IF</a:t>
            </a:r>
            <a:r>
              <a:rPr spc="-15" dirty="0"/>
              <a:t> </a:t>
            </a:r>
            <a:r>
              <a:rPr dirty="0"/>
              <a:t>YOU</a:t>
            </a:r>
            <a:r>
              <a:rPr spc="-10" dirty="0"/>
              <a:t> </a:t>
            </a:r>
            <a:r>
              <a:rPr dirty="0"/>
              <a:t>NEED</a:t>
            </a:r>
            <a:r>
              <a:rPr spc="-10" dirty="0"/>
              <a:t> </a:t>
            </a:r>
            <a:r>
              <a:rPr dirty="0"/>
              <a:t>ANY</a:t>
            </a:r>
            <a:r>
              <a:rPr spc="-15" dirty="0"/>
              <a:t> </a:t>
            </a:r>
            <a:r>
              <a:rPr dirty="0"/>
              <a:t>INFORMATION</a:t>
            </a:r>
            <a:r>
              <a:rPr spc="-10" dirty="0"/>
              <a:t> </a:t>
            </a:r>
            <a:r>
              <a:rPr dirty="0"/>
              <a:t>ON</a:t>
            </a:r>
            <a:r>
              <a:rPr spc="-10" dirty="0"/>
              <a:t> </a:t>
            </a:r>
            <a:r>
              <a:rPr dirty="0"/>
              <a:t>ALLERGENS,</a:t>
            </a:r>
            <a:r>
              <a:rPr spc="-10" dirty="0"/>
              <a:t> </a:t>
            </a:r>
            <a:r>
              <a:rPr dirty="0"/>
              <a:t>OR</a:t>
            </a:r>
            <a:r>
              <a:rPr spc="-15" dirty="0"/>
              <a:t> </a:t>
            </a:r>
            <a:r>
              <a:rPr dirty="0"/>
              <a:t>HAVE</a:t>
            </a:r>
            <a:r>
              <a:rPr spc="-10" dirty="0"/>
              <a:t> </a:t>
            </a:r>
            <a:r>
              <a:rPr dirty="0"/>
              <a:t>SPECIAL</a:t>
            </a:r>
            <a:r>
              <a:rPr spc="-10" dirty="0"/>
              <a:t> </a:t>
            </a:r>
            <a:r>
              <a:rPr dirty="0"/>
              <a:t>DIETARY</a:t>
            </a:r>
            <a:r>
              <a:rPr spc="-10" dirty="0"/>
              <a:t> REQUIREMENTS,</a:t>
            </a:r>
          </a:p>
          <a:p>
            <a:pPr algn="ctr">
              <a:lnSpc>
                <a:spcPct val="100000"/>
              </a:lnSpc>
            </a:pPr>
            <a:r>
              <a:rPr dirty="0"/>
              <a:t>PLEASE</a:t>
            </a:r>
            <a:r>
              <a:rPr spc="-15" dirty="0"/>
              <a:t> </a:t>
            </a:r>
            <a:r>
              <a:rPr dirty="0"/>
              <a:t>NOTIFY</a:t>
            </a:r>
            <a:r>
              <a:rPr spc="-15" dirty="0"/>
              <a:t> </a:t>
            </a:r>
            <a:r>
              <a:rPr dirty="0"/>
              <a:t>YOUR</a:t>
            </a:r>
            <a:r>
              <a:rPr spc="-15" dirty="0"/>
              <a:t> </a:t>
            </a:r>
            <a:r>
              <a:rPr dirty="0"/>
              <a:t>SCHOOL</a:t>
            </a:r>
            <a:r>
              <a:rPr spc="-10" dirty="0"/>
              <a:t> ACCORDINGLY</a:t>
            </a:r>
          </a:p>
        </p:txBody>
      </p:sp>
      <p:sp>
        <p:nvSpPr>
          <p:cNvPr id="14" name="object 1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1050"/>
              </a:lnSpc>
            </a:pPr>
            <a:r>
              <a:rPr dirty="0"/>
              <a:t>MENU</a:t>
            </a:r>
            <a:r>
              <a:rPr spc="-10" dirty="0"/>
              <a:t> </a:t>
            </a:r>
            <a:r>
              <a:rPr dirty="0"/>
              <a:t>SUBJECT</a:t>
            </a:r>
            <a:r>
              <a:rPr spc="-10" dirty="0"/>
              <a:t> </a:t>
            </a:r>
            <a:r>
              <a:rPr dirty="0"/>
              <a:t>TO</a:t>
            </a:r>
            <a:r>
              <a:rPr spc="-10" dirty="0"/>
              <a:t> PRODUCT</a:t>
            </a:r>
          </a:p>
          <a:p>
            <a:pPr algn="ctr">
              <a:lnSpc>
                <a:spcPct val="100000"/>
              </a:lnSpc>
            </a:pPr>
            <a:r>
              <a:rPr spc="-10" dirty="0"/>
              <a:t>AVAILABLIITY</a:t>
            </a:r>
          </a:p>
        </p:txBody>
      </p:sp>
      <p:graphicFrame>
        <p:nvGraphicFramePr>
          <p:cNvPr id="8" name="objec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3634186"/>
              </p:ext>
            </p:extLst>
          </p:nvPr>
        </p:nvGraphicFramePr>
        <p:xfrm>
          <a:off x="2520000" y="1900586"/>
          <a:ext cx="1751330" cy="45231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513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23570">
                <a:tc>
                  <a:txBody>
                    <a:bodyPr/>
                    <a:lstStyle/>
                    <a:p>
                      <a:pPr marL="528320">
                        <a:lnSpc>
                          <a:spcPct val="100000"/>
                        </a:lnSpc>
                        <a:spcBef>
                          <a:spcPts val="1550"/>
                        </a:spcBef>
                      </a:pPr>
                      <a:r>
                        <a:rPr sz="1400" spc="-10" dirty="0">
                          <a:solidFill>
                            <a:srgbClr val="172316"/>
                          </a:solidFill>
                          <a:latin typeface="KTF-Roadbrush"/>
                          <a:cs typeface="KTF-Roadbrush"/>
                        </a:rPr>
                        <a:t>tuesday</a:t>
                      </a:r>
                      <a:endParaRPr sz="1400">
                        <a:latin typeface="KTF-Roadbrush"/>
                        <a:cs typeface="KTF-Roadbrush"/>
                      </a:endParaRPr>
                    </a:p>
                  </a:txBody>
                  <a:tcPr marL="0" marR="0" marT="196850" marB="0">
                    <a:lnL w="1270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231F20"/>
                      </a:solidFill>
                      <a:prstDash val="solid"/>
                    </a:lnR>
                    <a:lnT w="1270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95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654050">
                        <a:lnSpc>
                          <a:spcPct val="100000"/>
                        </a:lnSpc>
                      </a:pP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Mains</a:t>
                      </a:r>
                      <a:endParaRPr sz="1100" dirty="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271780" marR="264160" algn="ctr">
                        <a:lnSpc>
                          <a:spcPct val="100000"/>
                        </a:lnSpc>
                      </a:pPr>
                      <a:r>
                        <a:rPr sz="11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Homemade</a:t>
                      </a:r>
                      <a:r>
                        <a:rPr sz="1100" spc="3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Spaghetti Bolognese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441959">
                        <a:lnSpc>
                          <a:spcPct val="100000"/>
                        </a:lnSpc>
                      </a:pPr>
                      <a:r>
                        <a:rPr sz="110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Side</a:t>
                      </a:r>
                      <a:r>
                        <a:rPr sz="1100" spc="-5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 </a:t>
                      </a: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Dishes</a:t>
                      </a:r>
                      <a:endParaRPr sz="1100" dirty="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170815" marR="163195" algn="ctr">
                        <a:lnSpc>
                          <a:spcPct val="100000"/>
                        </a:lnSpc>
                      </a:pPr>
                      <a:r>
                        <a:rPr sz="11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Baton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Carrots</a:t>
                      </a:r>
                      <a:r>
                        <a:rPr sz="1100" spc="-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GB" sz="1100" spc="-7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&amp;</a:t>
                      </a:r>
                      <a:r>
                        <a:rPr lang="en-GB" sz="1100" spc="-75" baseline="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Garlic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600710">
                        <a:lnSpc>
                          <a:spcPct val="100000"/>
                        </a:lnSpc>
                      </a:pP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Dessert</a:t>
                      </a:r>
                      <a:endParaRPr sz="1100" dirty="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100330" marR="92075" algn="ctr">
                        <a:lnSpc>
                          <a:spcPct val="100000"/>
                        </a:lnSpc>
                      </a:pPr>
                      <a:r>
                        <a:rPr sz="11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Homemade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Jam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7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&amp;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Coconut 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Sponge</a:t>
                      </a:r>
                      <a:r>
                        <a:rPr sz="1100" spc="-3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7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&amp;</a:t>
                      </a:r>
                      <a:r>
                        <a:rPr sz="1100" spc="-3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Cu</a:t>
                      </a:r>
                      <a:r>
                        <a:rPr lang="en-GB" sz="11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s</a:t>
                      </a:r>
                      <a:r>
                        <a:rPr sz="1100" spc="-10" dirty="0" err="1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tard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54610" marB="0">
                    <a:lnL w="1270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231F20"/>
                      </a:solidFill>
                      <a:prstDash val="solid"/>
                    </a:lnR>
                    <a:lnT w="1270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9" name="object 9"/>
          <p:cNvGraphicFramePr>
            <a:graphicFrameLocks noGrp="1"/>
          </p:cNvGraphicFramePr>
          <p:nvPr/>
        </p:nvGraphicFramePr>
        <p:xfrm>
          <a:off x="6534000" y="1900586"/>
          <a:ext cx="1751330" cy="45231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513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23570">
                <a:tc>
                  <a:txBody>
                    <a:bodyPr/>
                    <a:lstStyle/>
                    <a:p>
                      <a:pPr marL="467359">
                        <a:lnSpc>
                          <a:spcPct val="100000"/>
                        </a:lnSpc>
                        <a:spcBef>
                          <a:spcPts val="1550"/>
                        </a:spcBef>
                      </a:pPr>
                      <a:r>
                        <a:rPr sz="1400" spc="-10" dirty="0">
                          <a:solidFill>
                            <a:srgbClr val="172316"/>
                          </a:solidFill>
                          <a:latin typeface="KTF-Roadbrush"/>
                          <a:cs typeface="KTF-Roadbrush"/>
                        </a:rPr>
                        <a:t>thursday</a:t>
                      </a:r>
                      <a:endParaRPr sz="1400">
                        <a:latin typeface="KTF-Roadbrush"/>
                        <a:cs typeface="KTF-Roadbrush"/>
                      </a:endParaRPr>
                    </a:p>
                  </a:txBody>
                  <a:tcPr marL="0" marR="0" marT="196850" marB="0">
                    <a:lnL w="1270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231F20"/>
                      </a:solidFill>
                      <a:prstDash val="solid"/>
                    </a:lnR>
                    <a:lnT w="1270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95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54050">
                        <a:lnSpc>
                          <a:spcPct val="100000"/>
                        </a:lnSpc>
                      </a:pP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Mains</a:t>
                      </a:r>
                      <a:endParaRPr sz="110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59055" marR="51435" algn="ctr">
                        <a:lnSpc>
                          <a:spcPct val="100000"/>
                        </a:lnSpc>
                      </a:pPr>
                      <a:r>
                        <a:rPr sz="1100" spc="-5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Cook’s</a:t>
                      </a:r>
                      <a:r>
                        <a:rPr sz="1100" spc="-3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Roast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Pork</a:t>
                      </a:r>
                      <a:r>
                        <a:rPr sz="1100" spc="-3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with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Stuff-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ing</a:t>
                      </a:r>
                      <a:r>
                        <a:rPr sz="1100" spc="-3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7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&amp;</a:t>
                      </a:r>
                      <a:r>
                        <a:rPr sz="1100" spc="-3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Gravy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441959">
                        <a:lnSpc>
                          <a:spcPct val="100000"/>
                        </a:lnSpc>
                      </a:pPr>
                      <a:r>
                        <a:rPr sz="110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Side</a:t>
                      </a:r>
                      <a:r>
                        <a:rPr sz="1100" spc="-5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 </a:t>
                      </a: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Dishes</a:t>
                      </a:r>
                      <a:endParaRPr sz="110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71120" marR="63500" algn="ctr">
                        <a:lnSpc>
                          <a:spcPct val="100000"/>
                        </a:lnSpc>
                      </a:pPr>
                      <a:r>
                        <a:rPr sz="11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Fresh</a:t>
                      </a:r>
                      <a:r>
                        <a:rPr sz="1100" spc="-4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Selection</a:t>
                      </a:r>
                      <a:r>
                        <a:rPr sz="1100" spc="-3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of</a:t>
                      </a:r>
                      <a:r>
                        <a:rPr sz="1100" spc="-3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3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Vegetables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in</a:t>
                      </a:r>
                      <a:r>
                        <a:rPr sz="1100" spc="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Season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337820" marR="330200" algn="ctr">
                        <a:lnSpc>
                          <a:spcPct val="100000"/>
                        </a:lnSpc>
                      </a:pPr>
                      <a:r>
                        <a:rPr sz="11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Oven</a:t>
                      </a:r>
                      <a:r>
                        <a:rPr sz="1100" spc="-3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Baked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Roast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Potatoes</a:t>
                      </a:r>
                      <a:r>
                        <a:rPr sz="1100" spc="-6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7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&amp;</a:t>
                      </a:r>
                      <a:r>
                        <a:rPr sz="1100" spc="-3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Mashed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1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Potatoes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00075">
                        <a:lnSpc>
                          <a:spcPct val="100000"/>
                        </a:lnSpc>
                      </a:pP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Dessert</a:t>
                      </a:r>
                      <a:endParaRPr sz="1100">
                        <a:latin typeface="Chalkduster"/>
                        <a:cs typeface="Chalkduster"/>
                      </a:endParaRPr>
                    </a:p>
                    <a:p>
                      <a:pPr marL="184150" marR="177165" algn="ctr">
                        <a:lnSpc>
                          <a:spcPct val="109100"/>
                        </a:lnSpc>
                        <a:spcBef>
                          <a:spcPts val="1200"/>
                        </a:spcBef>
                      </a:pPr>
                      <a:r>
                        <a:rPr sz="11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Strawberry</a:t>
                      </a:r>
                      <a:r>
                        <a:rPr sz="1100" spc="-5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4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Jelly</a:t>
                      </a:r>
                      <a:r>
                        <a:rPr sz="1100" spc="-3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7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&amp;</a:t>
                      </a:r>
                      <a:r>
                        <a:rPr sz="1100" spc="-3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Sliced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Pears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231F20"/>
                      </a:solidFill>
                      <a:prstDash val="solid"/>
                    </a:lnR>
                    <a:lnT w="1270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0" name="object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2964294"/>
              </p:ext>
            </p:extLst>
          </p:nvPr>
        </p:nvGraphicFramePr>
        <p:xfrm>
          <a:off x="4527000" y="1900586"/>
          <a:ext cx="1751330" cy="45231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513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23570">
                <a:tc>
                  <a:txBody>
                    <a:bodyPr/>
                    <a:lstStyle/>
                    <a:p>
                      <a:pPr marL="403225">
                        <a:lnSpc>
                          <a:spcPct val="100000"/>
                        </a:lnSpc>
                        <a:spcBef>
                          <a:spcPts val="1550"/>
                        </a:spcBef>
                      </a:pPr>
                      <a:r>
                        <a:rPr sz="1400" spc="-10" dirty="0">
                          <a:solidFill>
                            <a:srgbClr val="172316"/>
                          </a:solidFill>
                          <a:latin typeface="KTF-Roadbrush"/>
                          <a:cs typeface="KTF-Roadbrush"/>
                        </a:rPr>
                        <a:t>wednesday</a:t>
                      </a:r>
                      <a:endParaRPr sz="1400">
                        <a:latin typeface="KTF-Roadbrush"/>
                        <a:cs typeface="KTF-Roadbrush"/>
                      </a:endParaRPr>
                    </a:p>
                  </a:txBody>
                  <a:tcPr marL="0" marR="0" marT="196850" marB="0">
                    <a:lnL w="1270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231F20"/>
                      </a:solidFill>
                      <a:prstDash val="solid"/>
                    </a:lnR>
                    <a:lnT w="1270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95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654050">
                        <a:lnSpc>
                          <a:spcPct val="100000"/>
                        </a:lnSpc>
                      </a:pP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Mains</a:t>
                      </a:r>
                      <a:endParaRPr sz="1100" dirty="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157480" marR="149860" algn="ctr">
                        <a:lnSpc>
                          <a:spcPct val="100000"/>
                        </a:lnSpc>
                      </a:pPr>
                      <a:r>
                        <a:rPr sz="11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Lunch</a:t>
                      </a:r>
                      <a:r>
                        <a:rPr sz="1100" spc="-4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Bunch</a:t>
                      </a:r>
                      <a:r>
                        <a:rPr sz="1100" spc="-4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Chicken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Curry with</a:t>
                      </a:r>
                      <a:r>
                        <a:rPr sz="1100" spc="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Freshly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Baked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Mini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Naan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Bread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442595">
                        <a:lnSpc>
                          <a:spcPct val="100000"/>
                        </a:lnSpc>
                      </a:pPr>
                      <a:r>
                        <a:rPr sz="110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Side</a:t>
                      </a:r>
                      <a:r>
                        <a:rPr sz="1100" spc="-5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 </a:t>
                      </a: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Dishes</a:t>
                      </a:r>
                      <a:endParaRPr sz="1100" dirty="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182880" marR="174625" algn="ctr">
                        <a:lnSpc>
                          <a:spcPct val="100000"/>
                        </a:lnSpc>
                      </a:pPr>
                      <a:r>
                        <a:rPr sz="11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Steamed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Rice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600710">
                        <a:lnSpc>
                          <a:spcPct val="100000"/>
                        </a:lnSpc>
                      </a:pP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Dessert</a:t>
                      </a:r>
                      <a:endParaRPr sz="1100" dirty="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250825" marR="243204" algn="ctr">
                        <a:lnSpc>
                          <a:spcPct val="100000"/>
                        </a:lnSpc>
                      </a:pPr>
                      <a:r>
                        <a:rPr sz="11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Summer Fruit 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Salad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6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&amp;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Yoghurt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54610" marB="0">
                    <a:lnL w="1270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231F20"/>
                      </a:solidFill>
                      <a:prstDash val="solid"/>
                    </a:lnR>
                    <a:lnT w="1270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1" name="object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9351891"/>
              </p:ext>
            </p:extLst>
          </p:nvPr>
        </p:nvGraphicFramePr>
        <p:xfrm>
          <a:off x="8470800" y="1900586"/>
          <a:ext cx="1751330" cy="45231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513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2357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50"/>
                        </a:spcBef>
                      </a:pPr>
                      <a:r>
                        <a:rPr sz="1400" spc="-10" dirty="0">
                          <a:solidFill>
                            <a:srgbClr val="172316"/>
                          </a:solidFill>
                          <a:latin typeface="KTF-Roadbrush"/>
                          <a:cs typeface="KTF-Roadbrush"/>
                        </a:rPr>
                        <a:t>friday</a:t>
                      </a:r>
                      <a:endParaRPr sz="1400">
                        <a:latin typeface="KTF-Roadbrush"/>
                        <a:cs typeface="KTF-Roadbrush"/>
                      </a:endParaRPr>
                    </a:p>
                  </a:txBody>
                  <a:tcPr marL="0" marR="0" marT="196850" marB="0">
                    <a:lnL w="1270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231F20"/>
                      </a:solidFill>
                      <a:prstDash val="solid"/>
                    </a:lnR>
                    <a:lnT w="1270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95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6540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Mains</a:t>
                      </a:r>
                      <a:endParaRPr sz="1100" dirty="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100965" marR="93345" indent="-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Oven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Baked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Chicken Nuggets</a:t>
                      </a:r>
                      <a:r>
                        <a:rPr sz="1100" spc="-5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with</a:t>
                      </a:r>
                      <a:r>
                        <a:rPr sz="1100" spc="-5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Choice</a:t>
                      </a:r>
                      <a:r>
                        <a:rPr sz="1100" spc="-4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of</a:t>
                      </a:r>
                      <a:r>
                        <a:rPr sz="1100" spc="-5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Dip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Side</a:t>
                      </a:r>
                      <a:r>
                        <a:rPr sz="1100" spc="-5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 </a:t>
                      </a: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Dishes</a:t>
                      </a:r>
                      <a:endParaRPr sz="1100" dirty="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116205" marR="108585" algn="ctr">
                        <a:lnSpc>
                          <a:spcPct val="100000"/>
                        </a:lnSpc>
                      </a:pPr>
                      <a:r>
                        <a:rPr sz="11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Baked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Beans</a:t>
                      </a:r>
                      <a:endParaRPr lang="en-GB" sz="1100" spc="-10" dirty="0">
                        <a:solidFill>
                          <a:srgbClr val="231F20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116205" marR="108585" algn="ctr">
                        <a:lnSpc>
                          <a:spcPct val="100000"/>
                        </a:lnSpc>
                      </a:pPr>
                      <a:r>
                        <a:rPr sz="11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Chipped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Potatoes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600075">
                        <a:lnSpc>
                          <a:spcPct val="100000"/>
                        </a:lnSpc>
                      </a:pP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Dessert</a:t>
                      </a:r>
                      <a:endParaRPr sz="1100" dirty="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156845" marR="149225" algn="ctr">
                        <a:lnSpc>
                          <a:spcPct val="100000"/>
                        </a:lnSpc>
                      </a:pPr>
                      <a:r>
                        <a:rPr sz="11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Homemade</a:t>
                      </a:r>
                      <a:r>
                        <a:rPr sz="1100" spc="1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Shortbread</a:t>
                      </a:r>
                      <a:r>
                        <a:rPr sz="1100" spc="2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5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&amp;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Watermelon</a:t>
                      </a:r>
                      <a:r>
                        <a:rPr sz="1100" spc="2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Wedge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9050" marB="0">
                    <a:lnL w="1270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231F20"/>
                      </a:solidFill>
                      <a:prstDash val="solid"/>
                    </a:lnR>
                    <a:lnT w="1270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401300" y="531554"/>
            <a:ext cx="180530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dirty="0">
                <a:solidFill>
                  <a:srgbClr val="231F20"/>
                </a:solidFill>
                <a:latin typeface="KTF-Roadbrush"/>
                <a:cs typeface="KTF-Roadbrush"/>
              </a:rPr>
              <a:t>Week Beginning: 10 </a:t>
            </a:r>
            <a:r>
              <a:rPr sz="1000" spc="-10" dirty="0">
                <a:solidFill>
                  <a:srgbClr val="231F20"/>
                </a:solidFill>
                <a:latin typeface="KTF-Roadbrush"/>
                <a:cs typeface="KTF-Roadbrush"/>
              </a:rPr>
              <a:t>March,</a:t>
            </a:r>
            <a:endParaRPr sz="1000">
              <a:latin typeface="KTF-Roadbrush"/>
              <a:cs typeface="KTF-Roadbrush"/>
            </a:endParaRPr>
          </a:p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231F20"/>
                </a:solidFill>
                <a:latin typeface="KTF-Roadbrush"/>
                <a:cs typeface="KTF-Roadbrush"/>
              </a:rPr>
              <a:t>7</a:t>
            </a:r>
            <a:r>
              <a:rPr sz="1000" spc="-5" dirty="0">
                <a:solidFill>
                  <a:srgbClr val="231F20"/>
                </a:solidFill>
                <a:latin typeface="KTF-Roadbrush"/>
                <a:cs typeface="KTF-Roadbrush"/>
              </a:rPr>
              <a:t> </a:t>
            </a:r>
            <a:r>
              <a:rPr sz="1000" dirty="0">
                <a:solidFill>
                  <a:srgbClr val="231F20"/>
                </a:solidFill>
                <a:latin typeface="KTF-Roadbrush"/>
                <a:cs typeface="KTF-Roadbrush"/>
              </a:rPr>
              <a:t>April,</a:t>
            </a:r>
            <a:r>
              <a:rPr sz="1000" spc="-5" dirty="0">
                <a:solidFill>
                  <a:srgbClr val="231F20"/>
                </a:solidFill>
                <a:latin typeface="KTF-Roadbrush"/>
                <a:cs typeface="KTF-Roadbrush"/>
              </a:rPr>
              <a:t> </a:t>
            </a:r>
            <a:r>
              <a:rPr sz="1000" dirty="0">
                <a:solidFill>
                  <a:srgbClr val="231F20"/>
                </a:solidFill>
                <a:latin typeface="KTF-Roadbrush"/>
                <a:cs typeface="KTF-Roadbrush"/>
              </a:rPr>
              <a:t>5</a:t>
            </a:r>
            <a:r>
              <a:rPr sz="1000" spc="-5" dirty="0">
                <a:solidFill>
                  <a:srgbClr val="231F20"/>
                </a:solidFill>
                <a:latin typeface="KTF-Roadbrush"/>
                <a:cs typeface="KTF-Roadbrush"/>
              </a:rPr>
              <a:t> </a:t>
            </a:r>
            <a:r>
              <a:rPr sz="1000" dirty="0">
                <a:solidFill>
                  <a:srgbClr val="231F20"/>
                </a:solidFill>
                <a:latin typeface="KTF-Roadbrush"/>
                <a:cs typeface="KTF-Roadbrush"/>
              </a:rPr>
              <a:t>May,</a:t>
            </a:r>
            <a:r>
              <a:rPr sz="1000" spc="-5" dirty="0">
                <a:solidFill>
                  <a:srgbClr val="231F20"/>
                </a:solidFill>
                <a:latin typeface="KTF-Roadbrush"/>
                <a:cs typeface="KTF-Roadbrush"/>
              </a:rPr>
              <a:t> </a:t>
            </a:r>
            <a:r>
              <a:rPr sz="1000" dirty="0">
                <a:solidFill>
                  <a:srgbClr val="231F20"/>
                </a:solidFill>
                <a:latin typeface="KTF-Roadbrush"/>
                <a:cs typeface="KTF-Roadbrush"/>
              </a:rPr>
              <a:t>2 June,</a:t>
            </a:r>
            <a:r>
              <a:rPr sz="1000" spc="-5" dirty="0">
                <a:solidFill>
                  <a:srgbClr val="231F20"/>
                </a:solidFill>
                <a:latin typeface="KTF-Roadbrush"/>
                <a:cs typeface="KTF-Roadbrush"/>
              </a:rPr>
              <a:t> </a:t>
            </a:r>
            <a:r>
              <a:rPr sz="1000" dirty="0">
                <a:solidFill>
                  <a:srgbClr val="231F20"/>
                </a:solidFill>
                <a:latin typeface="KTF-Roadbrush"/>
                <a:cs typeface="KTF-Roadbrush"/>
              </a:rPr>
              <a:t>30</a:t>
            </a:r>
            <a:r>
              <a:rPr sz="1000" spc="-5" dirty="0">
                <a:solidFill>
                  <a:srgbClr val="231F20"/>
                </a:solidFill>
                <a:latin typeface="KTF-Roadbrush"/>
                <a:cs typeface="KTF-Roadbrush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KTF-Roadbrush"/>
                <a:cs typeface="KTF-Roadbrush"/>
              </a:rPr>
              <a:t>June,</a:t>
            </a:r>
            <a:endParaRPr sz="1000">
              <a:latin typeface="KTF-Roadbrush"/>
              <a:cs typeface="KTF-Roadbrush"/>
            </a:endParaRPr>
          </a:p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231F20"/>
                </a:solidFill>
                <a:latin typeface="KTF-Roadbrush"/>
                <a:cs typeface="KTF-Roadbrush"/>
              </a:rPr>
              <a:t>25</a:t>
            </a:r>
            <a:r>
              <a:rPr sz="1000" spc="-15" dirty="0">
                <a:solidFill>
                  <a:srgbClr val="231F20"/>
                </a:solidFill>
                <a:latin typeface="KTF-Roadbrush"/>
                <a:cs typeface="KTF-Roadbrush"/>
              </a:rPr>
              <a:t> </a:t>
            </a:r>
            <a:r>
              <a:rPr sz="1000" dirty="0">
                <a:solidFill>
                  <a:srgbClr val="231F20"/>
                </a:solidFill>
                <a:latin typeface="KTF-Roadbrush"/>
                <a:cs typeface="KTF-Roadbrush"/>
              </a:rPr>
              <a:t>August,</a:t>
            </a:r>
            <a:r>
              <a:rPr sz="1000" spc="-10" dirty="0">
                <a:solidFill>
                  <a:srgbClr val="231F20"/>
                </a:solidFill>
                <a:latin typeface="KTF-Roadbrush"/>
                <a:cs typeface="KTF-Roadbrush"/>
              </a:rPr>
              <a:t> </a:t>
            </a:r>
            <a:r>
              <a:rPr sz="1000" dirty="0">
                <a:solidFill>
                  <a:srgbClr val="231F20"/>
                </a:solidFill>
                <a:latin typeface="KTF-Roadbrush"/>
                <a:cs typeface="KTF-Roadbrush"/>
              </a:rPr>
              <a:t>22</a:t>
            </a:r>
            <a:r>
              <a:rPr sz="1000" spc="-15" dirty="0">
                <a:solidFill>
                  <a:srgbClr val="231F20"/>
                </a:solidFill>
                <a:latin typeface="KTF-Roadbrush"/>
                <a:cs typeface="KTF-Roadbrush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KTF-Roadbrush"/>
                <a:cs typeface="KTF-Roadbrush"/>
              </a:rPr>
              <a:t>september</a:t>
            </a:r>
            <a:endParaRPr sz="1000">
              <a:latin typeface="KTF-Roadbrush"/>
              <a:cs typeface="KTF-Roadbrush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978836" y="457205"/>
            <a:ext cx="1255962" cy="1255962"/>
          </a:xfrm>
          <a:prstGeom prst="rect">
            <a:avLst/>
          </a:prstGeom>
        </p:spPr>
      </p:pic>
      <p:grpSp>
        <p:nvGrpSpPr>
          <p:cNvPr id="4" name="object 4"/>
          <p:cNvGrpSpPr/>
          <p:nvPr/>
        </p:nvGrpSpPr>
        <p:grpSpPr>
          <a:xfrm>
            <a:off x="457200" y="6624002"/>
            <a:ext cx="9777730" cy="479425"/>
            <a:chOff x="457200" y="6624002"/>
            <a:chExt cx="9777730" cy="479425"/>
          </a:xfrm>
        </p:grpSpPr>
        <p:sp>
          <p:nvSpPr>
            <p:cNvPr id="5" name="object 5"/>
            <p:cNvSpPr/>
            <p:nvPr/>
          </p:nvSpPr>
          <p:spPr>
            <a:xfrm>
              <a:off x="463550" y="6630352"/>
              <a:ext cx="9765030" cy="466725"/>
            </a:xfrm>
            <a:custGeom>
              <a:avLst/>
              <a:gdLst/>
              <a:ahLst/>
              <a:cxnLst/>
              <a:rect l="l" t="t" r="r" b="b"/>
              <a:pathLst>
                <a:path w="9765030" h="466725">
                  <a:moveTo>
                    <a:pt x="9764903" y="0"/>
                  </a:moveTo>
                  <a:lnTo>
                    <a:pt x="0" y="0"/>
                  </a:lnTo>
                  <a:lnTo>
                    <a:pt x="0" y="466102"/>
                  </a:lnTo>
                  <a:lnTo>
                    <a:pt x="9764903" y="466102"/>
                  </a:lnTo>
                  <a:lnTo>
                    <a:pt x="9764903" y="0"/>
                  </a:lnTo>
                  <a:close/>
                </a:path>
              </a:pathLst>
            </a:custGeom>
            <a:solidFill>
              <a:srgbClr val="9ACA3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63550" y="6630352"/>
              <a:ext cx="9765030" cy="466725"/>
            </a:xfrm>
            <a:custGeom>
              <a:avLst/>
              <a:gdLst/>
              <a:ahLst/>
              <a:cxnLst/>
              <a:rect l="l" t="t" r="r" b="b"/>
              <a:pathLst>
                <a:path w="9765030" h="466725">
                  <a:moveTo>
                    <a:pt x="0" y="466102"/>
                  </a:moveTo>
                  <a:lnTo>
                    <a:pt x="9764903" y="466102"/>
                  </a:lnTo>
                  <a:lnTo>
                    <a:pt x="9764903" y="0"/>
                  </a:lnTo>
                  <a:lnTo>
                    <a:pt x="0" y="0"/>
                  </a:lnTo>
                  <a:lnTo>
                    <a:pt x="0" y="466102"/>
                  </a:lnTo>
                  <a:close/>
                </a:path>
              </a:pathLst>
            </a:custGeom>
            <a:ln w="12700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7" name="objec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2965910"/>
              </p:ext>
            </p:extLst>
          </p:nvPr>
        </p:nvGraphicFramePr>
        <p:xfrm>
          <a:off x="512999" y="1900586"/>
          <a:ext cx="1751330" cy="45231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513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23570">
                <a:tc>
                  <a:txBody>
                    <a:bodyPr/>
                    <a:lstStyle/>
                    <a:p>
                      <a:pPr marL="549910">
                        <a:lnSpc>
                          <a:spcPct val="100000"/>
                        </a:lnSpc>
                        <a:spcBef>
                          <a:spcPts val="1550"/>
                        </a:spcBef>
                      </a:pPr>
                      <a:r>
                        <a:rPr sz="1400" spc="-10" dirty="0">
                          <a:solidFill>
                            <a:srgbClr val="172316"/>
                          </a:solidFill>
                          <a:latin typeface="KTF-Roadbrush"/>
                          <a:cs typeface="KTF-Roadbrush"/>
                        </a:rPr>
                        <a:t>Monday</a:t>
                      </a:r>
                      <a:endParaRPr sz="1400">
                        <a:latin typeface="KTF-Roadbrush"/>
                        <a:cs typeface="KTF-Roadbrush"/>
                      </a:endParaRPr>
                    </a:p>
                  </a:txBody>
                  <a:tcPr marL="0" marR="0" marT="196850" marB="0">
                    <a:lnL w="1270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231F20"/>
                      </a:solidFill>
                      <a:prstDash val="solid"/>
                    </a:lnR>
                    <a:lnT w="1270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95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6540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Mains</a:t>
                      </a:r>
                      <a:endParaRPr sz="1100" dirty="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100330" marR="9271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spc="-2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Baked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Cod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3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Bites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with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Mayo 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Dip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441959">
                        <a:lnSpc>
                          <a:spcPct val="100000"/>
                        </a:lnSpc>
                      </a:pPr>
                      <a:r>
                        <a:rPr sz="110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Side</a:t>
                      </a:r>
                      <a:r>
                        <a:rPr sz="1100" spc="-5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 </a:t>
                      </a: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Dishes</a:t>
                      </a:r>
                      <a:endParaRPr sz="1100" dirty="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116205" marR="108585" indent="-635" algn="ctr">
                        <a:lnSpc>
                          <a:spcPct val="100000"/>
                        </a:lnSpc>
                      </a:pPr>
                      <a:r>
                        <a:rPr sz="1100" spc="-2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Mushy</a:t>
                      </a:r>
                      <a:r>
                        <a:rPr sz="1100" spc="-3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Peas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7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&amp;</a:t>
                      </a:r>
                      <a:r>
                        <a:rPr sz="1100" spc="-3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Coleslaw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Chipped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Potatoes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600710">
                        <a:lnSpc>
                          <a:spcPct val="100000"/>
                        </a:lnSpc>
                      </a:pP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Dessert</a:t>
                      </a:r>
                      <a:endParaRPr sz="1100" dirty="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103505" marR="95885" algn="ctr">
                        <a:lnSpc>
                          <a:spcPct val="100000"/>
                        </a:lnSpc>
                      </a:pPr>
                      <a:r>
                        <a:rPr sz="11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Chocolate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Krispie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Square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5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&amp;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Orange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Wedges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9050" marB="0">
                    <a:lnL w="1270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231F20"/>
                      </a:solidFill>
                      <a:prstDash val="solid"/>
                    </a:lnR>
                    <a:lnT w="1270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2" name="object 12"/>
          <p:cNvSpPr txBox="1"/>
          <p:nvPr/>
        </p:nvSpPr>
        <p:spPr>
          <a:xfrm>
            <a:off x="680274" y="6694704"/>
            <a:ext cx="2023745" cy="304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1050"/>
              </a:lnSpc>
            </a:pPr>
            <a:r>
              <a:rPr sz="1000" dirty="0">
                <a:solidFill>
                  <a:srgbClr val="FFFFFF"/>
                </a:solidFill>
                <a:latin typeface="KTF-Roadbrush"/>
                <a:cs typeface="KTF-Roadbrush"/>
              </a:rPr>
              <a:t>MILK,</a:t>
            </a:r>
            <a:r>
              <a:rPr sz="1000" spc="-10" dirty="0">
                <a:solidFill>
                  <a:srgbClr val="FFFFFF"/>
                </a:solidFill>
                <a:latin typeface="KTF-Roadbrush"/>
                <a:cs typeface="KTF-Roadbrush"/>
              </a:rPr>
              <a:t> </a:t>
            </a:r>
            <a:r>
              <a:rPr sz="1000" dirty="0">
                <a:solidFill>
                  <a:srgbClr val="FFFFFF"/>
                </a:solidFill>
                <a:latin typeface="KTF-Roadbrush"/>
                <a:cs typeface="KTF-Roadbrush"/>
              </a:rPr>
              <a:t>WATER,</a:t>
            </a:r>
            <a:r>
              <a:rPr sz="1000" spc="-10" dirty="0">
                <a:solidFill>
                  <a:srgbClr val="FFFFFF"/>
                </a:solidFill>
                <a:latin typeface="KTF-Roadbrush"/>
                <a:cs typeface="KTF-Roadbrush"/>
              </a:rPr>
              <a:t> </a:t>
            </a:r>
            <a:r>
              <a:rPr sz="1000" dirty="0">
                <a:solidFill>
                  <a:srgbClr val="FFFFFF"/>
                </a:solidFill>
                <a:latin typeface="KTF-Roadbrush"/>
                <a:cs typeface="KTF-Roadbrush"/>
              </a:rPr>
              <a:t>BREAD</a:t>
            </a:r>
            <a:r>
              <a:rPr sz="1000" spc="-5" dirty="0">
                <a:solidFill>
                  <a:srgbClr val="FFFFFF"/>
                </a:solidFill>
                <a:latin typeface="KTF-Roadbrush"/>
                <a:cs typeface="KTF-Roadbrush"/>
              </a:rPr>
              <a:t> </a:t>
            </a:r>
            <a:r>
              <a:rPr sz="1000" dirty="0">
                <a:solidFill>
                  <a:srgbClr val="FFFFFF"/>
                </a:solidFill>
                <a:latin typeface="KTF-Roadbrush"/>
                <a:cs typeface="KTF-Roadbrush"/>
              </a:rPr>
              <a:t>&amp;</a:t>
            </a:r>
            <a:r>
              <a:rPr sz="1000" spc="-10" dirty="0">
                <a:solidFill>
                  <a:srgbClr val="FFFFFF"/>
                </a:solidFill>
                <a:latin typeface="KTF-Roadbrush"/>
                <a:cs typeface="KTF-Roadbrush"/>
              </a:rPr>
              <a:t> </a:t>
            </a:r>
            <a:r>
              <a:rPr sz="1000" dirty="0">
                <a:solidFill>
                  <a:srgbClr val="FFFFFF"/>
                </a:solidFill>
                <a:latin typeface="KTF-Roadbrush"/>
                <a:cs typeface="KTF-Roadbrush"/>
              </a:rPr>
              <a:t>FRESH</a:t>
            </a:r>
            <a:r>
              <a:rPr sz="1000" spc="-5" dirty="0">
                <a:solidFill>
                  <a:srgbClr val="FFFFFF"/>
                </a:solidFill>
                <a:latin typeface="KTF-Roadbrush"/>
                <a:cs typeface="KTF-Roadbrush"/>
              </a:rPr>
              <a:t> </a:t>
            </a:r>
            <a:r>
              <a:rPr sz="1000" spc="-10" dirty="0">
                <a:solidFill>
                  <a:srgbClr val="FFFFFF"/>
                </a:solidFill>
                <a:latin typeface="KTF-Roadbrush"/>
                <a:cs typeface="KTF-Roadbrush"/>
              </a:rPr>
              <a:t>FRUIT</a:t>
            </a:r>
            <a:endParaRPr sz="1000">
              <a:latin typeface="KTF-Roadbrush"/>
              <a:cs typeface="KTF-Roadbrush"/>
            </a:endParaRPr>
          </a:p>
          <a:p>
            <a:pPr algn="ctr">
              <a:lnSpc>
                <a:spcPct val="100000"/>
              </a:lnSpc>
            </a:pPr>
            <a:r>
              <a:rPr sz="1000" spc="-10" dirty="0">
                <a:solidFill>
                  <a:srgbClr val="FFFFFF"/>
                </a:solidFill>
                <a:latin typeface="KTF-Roadbrush"/>
                <a:cs typeface="KTF-Roadbrush"/>
              </a:rPr>
              <a:t>AVAILABLE</a:t>
            </a:r>
            <a:r>
              <a:rPr sz="1000" spc="35" dirty="0">
                <a:solidFill>
                  <a:srgbClr val="FFFFFF"/>
                </a:solidFill>
                <a:latin typeface="KTF-Roadbrush"/>
                <a:cs typeface="KTF-Roadbrush"/>
              </a:rPr>
              <a:t> </a:t>
            </a:r>
            <a:r>
              <a:rPr sz="1000" spc="-10" dirty="0">
                <a:solidFill>
                  <a:srgbClr val="FFFFFF"/>
                </a:solidFill>
                <a:latin typeface="KTF-Roadbrush"/>
                <a:cs typeface="KTF-Roadbrush"/>
              </a:rPr>
              <a:t>DAILY</a:t>
            </a:r>
            <a:endParaRPr sz="1000">
              <a:latin typeface="KTF-Roadbrush"/>
              <a:cs typeface="KTF-Roadbrush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1050"/>
              </a:lnSpc>
            </a:pPr>
            <a:r>
              <a:rPr dirty="0"/>
              <a:t>IF</a:t>
            </a:r>
            <a:r>
              <a:rPr spc="-15" dirty="0"/>
              <a:t> </a:t>
            </a:r>
            <a:r>
              <a:rPr dirty="0"/>
              <a:t>YOU</a:t>
            </a:r>
            <a:r>
              <a:rPr spc="-10" dirty="0"/>
              <a:t> </a:t>
            </a:r>
            <a:r>
              <a:rPr dirty="0"/>
              <a:t>NEED</a:t>
            </a:r>
            <a:r>
              <a:rPr spc="-10" dirty="0"/>
              <a:t> </a:t>
            </a:r>
            <a:r>
              <a:rPr dirty="0"/>
              <a:t>ANY</a:t>
            </a:r>
            <a:r>
              <a:rPr spc="-15" dirty="0"/>
              <a:t> </a:t>
            </a:r>
            <a:r>
              <a:rPr dirty="0"/>
              <a:t>INFORMATION</a:t>
            </a:r>
            <a:r>
              <a:rPr spc="-10" dirty="0"/>
              <a:t> </a:t>
            </a:r>
            <a:r>
              <a:rPr dirty="0"/>
              <a:t>ON</a:t>
            </a:r>
            <a:r>
              <a:rPr spc="-10" dirty="0"/>
              <a:t> </a:t>
            </a:r>
            <a:r>
              <a:rPr dirty="0"/>
              <a:t>ALLERGENS,</a:t>
            </a:r>
            <a:r>
              <a:rPr spc="-10" dirty="0"/>
              <a:t> </a:t>
            </a:r>
            <a:r>
              <a:rPr dirty="0"/>
              <a:t>OR</a:t>
            </a:r>
            <a:r>
              <a:rPr spc="-15" dirty="0"/>
              <a:t> </a:t>
            </a:r>
            <a:r>
              <a:rPr dirty="0"/>
              <a:t>HAVE</a:t>
            </a:r>
            <a:r>
              <a:rPr spc="-10" dirty="0"/>
              <a:t> </a:t>
            </a:r>
            <a:r>
              <a:rPr dirty="0"/>
              <a:t>SPECIAL</a:t>
            </a:r>
            <a:r>
              <a:rPr spc="-10" dirty="0"/>
              <a:t> </a:t>
            </a:r>
            <a:r>
              <a:rPr dirty="0"/>
              <a:t>DIETARY</a:t>
            </a:r>
            <a:r>
              <a:rPr spc="-10" dirty="0"/>
              <a:t> REQUIREMENTS,</a:t>
            </a:r>
          </a:p>
          <a:p>
            <a:pPr algn="ctr">
              <a:lnSpc>
                <a:spcPct val="100000"/>
              </a:lnSpc>
            </a:pPr>
            <a:r>
              <a:rPr dirty="0"/>
              <a:t>PLEASE</a:t>
            </a:r>
            <a:r>
              <a:rPr spc="-15" dirty="0"/>
              <a:t> </a:t>
            </a:r>
            <a:r>
              <a:rPr dirty="0"/>
              <a:t>NOTIFY</a:t>
            </a:r>
            <a:r>
              <a:rPr spc="-15" dirty="0"/>
              <a:t> </a:t>
            </a:r>
            <a:r>
              <a:rPr dirty="0"/>
              <a:t>YOUR</a:t>
            </a:r>
            <a:r>
              <a:rPr spc="-15" dirty="0"/>
              <a:t> </a:t>
            </a:r>
            <a:r>
              <a:rPr dirty="0"/>
              <a:t>SCHOOL</a:t>
            </a:r>
            <a:r>
              <a:rPr spc="-10" dirty="0"/>
              <a:t> ACCORDINGLY</a:t>
            </a:r>
          </a:p>
        </p:txBody>
      </p:sp>
      <p:sp>
        <p:nvSpPr>
          <p:cNvPr id="14" name="object 1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1050"/>
              </a:lnSpc>
            </a:pPr>
            <a:r>
              <a:rPr dirty="0"/>
              <a:t>MENU</a:t>
            </a:r>
            <a:r>
              <a:rPr spc="-10" dirty="0"/>
              <a:t> </a:t>
            </a:r>
            <a:r>
              <a:rPr dirty="0"/>
              <a:t>SUBJECT</a:t>
            </a:r>
            <a:r>
              <a:rPr spc="-10" dirty="0"/>
              <a:t> </a:t>
            </a:r>
            <a:r>
              <a:rPr dirty="0"/>
              <a:t>TO</a:t>
            </a:r>
            <a:r>
              <a:rPr spc="-10" dirty="0"/>
              <a:t> PRODUCT</a:t>
            </a:r>
          </a:p>
          <a:p>
            <a:pPr algn="ctr">
              <a:lnSpc>
                <a:spcPct val="100000"/>
              </a:lnSpc>
            </a:pPr>
            <a:r>
              <a:rPr spc="-10" dirty="0"/>
              <a:t>AVAILABLIITY</a:t>
            </a:r>
          </a:p>
        </p:txBody>
      </p:sp>
      <p:graphicFrame>
        <p:nvGraphicFramePr>
          <p:cNvPr id="8" name="objec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6315278"/>
              </p:ext>
            </p:extLst>
          </p:nvPr>
        </p:nvGraphicFramePr>
        <p:xfrm>
          <a:off x="2520000" y="1900586"/>
          <a:ext cx="1751330" cy="45231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513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23570">
                <a:tc>
                  <a:txBody>
                    <a:bodyPr/>
                    <a:lstStyle/>
                    <a:p>
                      <a:pPr marL="528320">
                        <a:lnSpc>
                          <a:spcPct val="100000"/>
                        </a:lnSpc>
                        <a:spcBef>
                          <a:spcPts val="1550"/>
                        </a:spcBef>
                      </a:pPr>
                      <a:r>
                        <a:rPr sz="1400" spc="-10" dirty="0">
                          <a:solidFill>
                            <a:srgbClr val="172316"/>
                          </a:solidFill>
                          <a:latin typeface="KTF-Roadbrush"/>
                          <a:cs typeface="KTF-Roadbrush"/>
                        </a:rPr>
                        <a:t>tuesday</a:t>
                      </a:r>
                      <a:endParaRPr sz="1400">
                        <a:latin typeface="KTF-Roadbrush"/>
                        <a:cs typeface="KTF-Roadbrush"/>
                      </a:endParaRPr>
                    </a:p>
                  </a:txBody>
                  <a:tcPr marL="0" marR="0" marT="196850" marB="0">
                    <a:lnL w="1270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231F20"/>
                      </a:solidFill>
                      <a:prstDash val="solid"/>
                    </a:lnR>
                    <a:lnT w="1270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95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654050">
                        <a:lnSpc>
                          <a:spcPct val="100000"/>
                        </a:lnSpc>
                      </a:pP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Mains</a:t>
                      </a:r>
                      <a:endParaRPr sz="1100" dirty="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129539" marR="121920" algn="ctr">
                        <a:lnSpc>
                          <a:spcPct val="100000"/>
                        </a:lnSpc>
                      </a:pPr>
                      <a:r>
                        <a:rPr sz="11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Homebaked</a:t>
                      </a:r>
                      <a:r>
                        <a:rPr sz="1100" spc="-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Margherita</a:t>
                      </a:r>
                      <a:r>
                        <a:rPr sz="1100" spc="-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441959">
                        <a:lnSpc>
                          <a:spcPct val="100000"/>
                        </a:lnSpc>
                      </a:pPr>
                      <a:r>
                        <a:rPr sz="110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Side</a:t>
                      </a:r>
                      <a:r>
                        <a:rPr sz="1100" spc="-5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 </a:t>
                      </a: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Dishes</a:t>
                      </a:r>
                      <a:endParaRPr sz="1100" dirty="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72390" marR="64135" algn="ctr">
                        <a:lnSpc>
                          <a:spcPct val="100000"/>
                        </a:lnSpc>
                      </a:pPr>
                      <a:r>
                        <a:rPr sz="11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Oven</a:t>
                      </a:r>
                      <a:r>
                        <a:rPr sz="1100" spc="-3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Baked</a:t>
                      </a:r>
                      <a:r>
                        <a:rPr sz="1100" spc="-3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Wedges</a:t>
                      </a:r>
                      <a:endParaRPr lang="en-GB" sz="1100" spc="-25" dirty="0">
                        <a:solidFill>
                          <a:srgbClr val="231F20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72390" marR="64135" algn="ctr">
                        <a:lnSpc>
                          <a:spcPct val="100000"/>
                        </a:lnSpc>
                      </a:pPr>
                      <a:r>
                        <a:rPr lang="en-GB" sz="1100" spc="-2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Beans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600075">
                        <a:lnSpc>
                          <a:spcPct val="100000"/>
                        </a:lnSpc>
                      </a:pP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Dessert</a:t>
                      </a:r>
                      <a:endParaRPr sz="1100" dirty="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50165">
                        <a:lnSpc>
                          <a:spcPct val="100000"/>
                        </a:lnSpc>
                      </a:pPr>
                      <a:r>
                        <a:rPr lang="en-GB" sz="1100" spc="0" baseline="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   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4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Jelly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7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&amp;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Chopped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Fruit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54610" marB="0">
                    <a:lnL w="1270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231F20"/>
                      </a:solidFill>
                      <a:prstDash val="solid"/>
                    </a:lnR>
                    <a:lnT w="1270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9" name="object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3101812"/>
              </p:ext>
            </p:extLst>
          </p:nvPr>
        </p:nvGraphicFramePr>
        <p:xfrm>
          <a:off x="6534000" y="1900586"/>
          <a:ext cx="1751330" cy="45231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513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23570">
                <a:tc>
                  <a:txBody>
                    <a:bodyPr/>
                    <a:lstStyle/>
                    <a:p>
                      <a:pPr marL="467359">
                        <a:lnSpc>
                          <a:spcPct val="100000"/>
                        </a:lnSpc>
                        <a:spcBef>
                          <a:spcPts val="1550"/>
                        </a:spcBef>
                      </a:pPr>
                      <a:r>
                        <a:rPr sz="1400" spc="-10" dirty="0">
                          <a:solidFill>
                            <a:srgbClr val="172316"/>
                          </a:solidFill>
                          <a:latin typeface="KTF-Roadbrush"/>
                          <a:cs typeface="KTF-Roadbrush"/>
                        </a:rPr>
                        <a:t>thursday</a:t>
                      </a:r>
                      <a:endParaRPr sz="1400">
                        <a:latin typeface="KTF-Roadbrush"/>
                        <a:cs typeface="KTF-Roadbrush"/>
                      </a:endParaRPr>
                    </a:p>
                  </a:txBody>
                  <a:tcPr marL="0" marR="0" marT="196850" marB="0">
                    <a:lnL w="1270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231F20"/>
                      </a:solidFill>
                      <a:prstDash val="solid"/>
                    </a:lnR>
                    <a:lnT w="1270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95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654050">
                        <a:lnSpc>
                          <a:spcPct val="100000"/>
                        </a:lnSpc>
                      </a:pP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Mains</a:t>
                      </a:r>
                      <a:endParaRPr sz="1100" dirty="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212725" marR="205104" algn="ctr">
                        <a:lnSpc>
                          <a:spcPct val="100000"/>
                        </a:lnSpc>
                      </a:pPr>
                      <a:r>
                        <a:rPr sz="1100" spc="-5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Cook’s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Roast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4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Beef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2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3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Stuffing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7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&amp;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Gravy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441959">
                        <a:lnSpc>
                          <a:spcPct val="100000"/>
                        </a:lnSpc>
                      </a:pPr>
                      <a:r>
                        <a:rPr sz="110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Side</a:t>
                      </a:r>
                      <a:r>
                        <a:rPr sz="1100" spc="-5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 </a:t>
                      </a: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Dishes</a:t>
                      </a:r>
                      <a:endParaRPr sz="1100" dirty="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71120" marR="63500" algn="ctr">
                        <a:lnSpc>
                          <a:spcPct val="100000"/>
                        </a:lnSpc>
                      </a:pPr>
                      <a:r>
                        <a:rPr sz="11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Fresh</a:t>
                      </a:r>
                      <a:r>
                        <a:rPr sz="1100" spc="-4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Selection</a:t>
                      </a:r>
                      <a:r>
                        <a:rPr sz="1100" spc="-3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of</a:t>
                      </a:r>
                      <a:r>
                        <a:rPr sz="1100" spc="-3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3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Vegetables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in</a:t>
                      </a:r>
                      <a:r>
                        <a:rPr sz="1100" spc="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Season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Oven</a:t>
                      </a:r>
                      <a:r>
                        <a:rPr sz="1100" spc="-3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Baked</a:t>
                      </a:r>
                      <a:r>
                        <a:rPr sz="1100" spc="-3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Roast</a:t>
                      </a:r>
                      <a:r>
                        <a:rPr sz="1100" spc="-3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Potatoes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100" spc="-7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&amp;</a:t>
                      </a:r>
                      <a:r>
                        <a:rPr sz="1100" spc="-3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Mashed</a:t>
                      </a:r>
                      <a:r>
                        <a:rPr sz="1100" spc="-5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Potatoes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600075">
                        <a:lnSpc>
                          <a:spcPct val="100000"/>
                        </a:lnSpc>
                      </a:pP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Dessert</a:t>
                      </a:r>
                      <a:endParaRPr sz="1100" dirty="0">
                        <a:latin typeface="Chalkduster"/>
                        <a:cs typeface="Chalkduster"/>
                      </a:endParaRPr>
                    </a:p>
                    <a:p>
                      <a:pPr marL="78105" marR="70485" algn="ctr">
                        <a:lnSpc>
                          <a:spcPct val="109100"/>
                        </a:lnSpc>
                        <a:spcBef>
                          <a:spcPts val="1200"/>
                        </a:spcBef>
                      </a:pPr>
                      <a:r>
                        <a:rPr sz="11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Ice-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Cream,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with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Sliced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Pears </a:t>
                      </a:r>
                      <a:r>
                        <a:rPr sz="1100" spc="-7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&amp;</a:t>
                      </a:r>
                      <a:r>
                        <a:rPr sz="1100" spc="-3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Caramel</a:t>
                      </a:r>
                      <a:r>
                        <a:rPr sz="1100" spc="-3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Sauce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231F20"/>
                      </a:solidFill>
                      <a:prstDash val="solid"/>
                    </a:lnR>
                    <a:lnT w="1270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0" name="object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9959567"/>
              </p:ext>
            </p:extLst>
          </p:nvPr>
        </p:nvGraphicFramePr>
        <p:xfrm>
          <a:off x="4527000" y="1900586"/>
          <a:ext cx="1751330" cy="45231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513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23570">
                <a:tc>
                  <a:txBody>
                    <a:bodyPr/>
                    <a:lstStyle/>
                    <a:p>
                      <a:pPr marL="403225">
                        <a:lnSpc>
                          <a:spcPct val="100000"/>
                        </a:lnSpc>
                        <a:spcBef>
                          <a:spcPts val="1550"/>
                        </a:spcBef>
                      </a:pPr>
                      <a:r>
                        <a:rPr sz="1400" spc="-10" dirty="0">
                          <a:solidFill>
                            <a:srgbClr val="172316"/>
                          </a:solidFill>
                          <a:latin typeface="KTF-Roadbrush"/>
                          <a:cs typeface="KTF-Roadbrush"/>
                        </a:rPr>
                        <a:t>wednesday</a:t>
                      </a:r>
                      <a:endParaRPr sz="1400">
                        <a:latin typeface="KTF-Roadbrush"/>
                        <a:cs typeface="KTF-Roadbrush"/>
                      </a:endParaRPr>
                    </a:p>
                  </a:txBody>
                  <a:tcPr marL="0" marR="0" marT="196850" marB="0">
                    <a:lnL w="1270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231F20"/>
                      </a:solidFill>
                      <a:prstDash val="solid"/>
                    </a:lnR>
                    <a:lnT w="1270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95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654050">
                        <a:lnSpc>
                          <a:spcPct val="100000"/>
                        </a:lnSpc>
                      </a:pP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Mains</a:t>
                      </a:r>
                      <a:endParaRPr sz="1100" dirty="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157480" marR="149860" algn="ctr">
                        <a:lnSpc>
                          <a:spcPct val="100000"/>
                        </a:lnSpc>
                      </a:pPr>
                      <a:r>
                        <a:rPr sz="11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Lunch</a:t>
                      </a:r>
                      <a:r>
                        <a:rPr sz="1100" spc="-4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Bunch</a:t>
                      </a:r>
                      <a:r>
                        <a:rPr sz="1100" spc="-4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Chicken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Curry with</a:t>
                      </a:r>
                      <a:r>
                        <a:rPr sz="1100" spc="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Freshly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Baked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Mini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Naan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Bread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Side</a:t>
                      </a:r>
                      <a:r>
                        <a:rPr sz="1100" spc="-5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 </a:t>
                      </a: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Dishes</a:t>
                      </a:r>
                      <a:endParaRPr sz="1100" dirty="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281940" marR="274320" algn="ctr">
                        <a:lnSpc>
                          <a:spcPct val="100000"/>
                        </a:lnSpc>
                      </a:pPr>
                      <a:r>
                        <a:rPr sz="1100" spc="-2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Sweetcorn</a:t>
                      </a:r>
                      <a:r>
                        <a:rPr lang="en-GB" sz="1100" spc="-5" baseline="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94615" marR="86995" algn="ctr">
                        <a:lnSpc>
                          <a:spcPct val="100000"/>
                        </a:lnSpc>
                      </a:pPr>
                      <a:r>
                        <a:rPr sz="11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Steamed</a:t>
                      </a:r>
                      <a:r>
                        <a:rPr sz="1100" spc="-4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3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Fluffy 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Rice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Dessert</a:t>
                      </a:r>
                      <a:endParaRPr sz="1100" dirty="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3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Cake</a:t>
                      </a:r>
                      <a:r>
                        <a:rPr sz="1100" spc="-3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7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&amp;</a:t>
                      </a:r>
                      <a:r>
                        <a:rPr sz="1100" spc="-3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Custard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54610" marB="0">
                    <a:lnL w="1270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231F20"/>
                      </a:solidFill>
                      <a:prstDash val="solid"/>
                    </a:lnR>
                    <a:lnT w="1270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1" name="object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8767335"/>
              </p:ext>
            </p:extLst>
          </p:nvPr>
        </p:nvGraphicFramePr>
        <p:xfrm>
          <a:off x="8470800" y="1900586"/>
          <a:ext cx="1751330" cy="45231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513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2357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50"/>
                        </a:spcBef>
                      </a:pPr>
                      <a:r>
                        <a:rPr sz="1400" spc="-10" dirty="0">
                          <a:solidFill>
                            <a:srgbClr val="172316"/>
                          </a:solidFill>
                          <a:latin typeface="KTF-Roadbrush"/>
                          <a:cs typeface="KTF-Roadbrush"/>
                        </a:rPr>
                        <a:t>friday</a:t>
                      </a:r>
                      <a:endParaRPr sz="1400">
                        <a:latin typeface="KTF-Roadbrush"/>
                        <a:cs typeface="KTF-Roadbrush"/>
                      </a:endParaRPr>
                    </a:p>
                  </a:txBody>
                  <a:tcPr marL="0" marR="0" marT="196850" marB="0">
                    <a:lnL w="1270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231F20"/>
                      </a:solidFill>
                      <a:prstDash val="solid"/>
                    </a:lnR>
                    <a:lnT w="1270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95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6540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Mains</a:t>
                      </a:r>
                      <a:endParaRPr sz="1100" dirty="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Hot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Dog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with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Ketchup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441959">
                        <a:lnSpc>
                          <a:spcPct val="100000"/>
                        </a:lnSpc>
                      </a:pPr>
                      <a:r>
                        <a:rPr sz="110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Side</a:t>
                      </a:r>
                      <a:r>
                        <a:rPr sz="1100" spc="-5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 </a:t>
                      </a: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Dishes</a:t>
                      </a:r>
                      <a:endParaRPr sz="1100" dirty="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182245" marR="174625" algn="ctr">
                        <a:lnSpc>
                          <a:spcPct val="100000"/>
                        </a:lnSpc>
                      </a:pPr>
                      <a:r>
                        <a:rPr lang="en-GB" sz="1100" spc="-2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Sweetcorn</a:t>
                      </a:r>
                      <a:r>
                        <a:rPr lang="en-GB" sz="1100" spc="-20" baseline="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191135" marR="183515" algn="ctr">
                        <a:lnSpc>
                          <a:spcPct val="100000"/>
                        </a:lnSpc>
                      </a:pPr>
                      <a:r>
                        <a:rPr lang="en-GB" sz="1100" spc="-2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Chipped</a:t>
                      </a:r>
                      <a:r>
                        <a:rPr lang="en-GB" sz="1100" spc="-20" baseline="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GB" sz="1100" spc="-20" baseline="0" dirty="0" err="1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potatoe</a:t>
                      </a:r>
                      <a:r>
                        <a:rPr lang="en-GB" sz="1100" spc="-20" baseline="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600075">
                        <a:lnSpc>
                          <a:spcPct val="100000"/>
                        </a:lnSpc>
                      </a:pPr>
                      <a:r>
                        <a:rPr sz="1100" spc="-10" dirty="0">
                          <a:solidFill>
                            <a:srgbClr val="9ACA3D"/>
                          </a:solidFill>
                          <a:latin typeface="Chalkduster"/>
                          <a:cs typeface="Chalkduster"/>
                        </a:rPr>
                        <a:t>Dessert</a:t>
                      </a:r>
                      <a:endParaRPr sz="1100" dirty="0">
                        <a:latin typeface="Chalkduster"/>
                        <a:cs typeface="Chalkduster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135255" marR="127635" algn="ctr">
                        <a:lnSpc>
                          <a:spcPct val="100000"/>
                        </a:lnSpc>
                      </a:pPr>
                      <a:r>
                        <a:rPr sz="11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Chocolate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Cookie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7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&amp;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Milk-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Times New Roman"/>
                          <a:cs typeface="Times New Roman"/>
                        </a:rPr>
                        <a:t>shake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9050" marB="0">
                    <a:lnL w="1270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231F20"/>
                      </a:solidFill>
                      <a:prstDash val="solid"/>
                    </a:lnR>
                    <a:lnT w="1270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</TotalTime>
  <Words>735</Words>
  <Application>Microsoft Office PowerPoint</Application>
  <PresentationFormat>Custom</PresentationFormat>
  <Paragraphs>304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Calibri</vt:lpstr>
      <vt:lpstr>Chalkduster</vt:lpstr>
      <vt:lpstr>KTF-Roadbrush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Chocie February 2025 Menu</dc:title>
  <dc:creator>blessedtrinity1</dc:creator>
  <cp:lastModifiedBy>S McTaggart</cp:lastModifiedBy>
  <cp:revision>2</cp:revision>
  <dcterms:created xsi:type="dcterms:W3CDTF">2025-01-09T15:30:28Z</dcterms:created>
  <dcterms:modified xsi:type="dcterms:W3CDTF">2025-09-01T09:18:45Z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2025-01-05T00:00:00Z</vt:filetime>
  </property>
  <property fmtid="{D5CDD505-2E9C-101B-9397-08002B2CF9AE}" pid="3" name="Creator">
    <vt:lpwstr>Adobe InDesign 20.0 (Macintosh)</vt:lpwstr>
  </property>
  <property fmtid="{D5CDD505-2E9C-101B-9397-08002B2CF9AE}" pid="4" name="LastSaved">
    <vt:filetime>2025-01-09T00:00:00Z</vt:filetime>
  </property>
  <property fmtid="{D5CDD505-2E9C-101B-9397-08002B2CF9AE}" pid="5" name="Producer">
    <vt:lpwstr>Adobe PDF Library 17.0</vt:lpwstr>
  </property>
</Properties>
</file>